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aleway"/>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6.xml"/><Relationship Id="rId55" Type="http://schemas.openxmlformats.org/officeDocument/2006/relationships/font" Target="fonts/Raleway-boldItalic.fntdata"/><Relationship Id="rId10" Type="http://schemas.openxmlformats.org/officeDocument/2006/relationships/slide" Target="slides/slide5.xml"/><Relationship Id="rId54" Type="http://schemas.openxmlformats.org/officeDocument/2006/relationships/font" Target="fonts/Raleway-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3c1c3ae1a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3c1c3ae1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3c1c3ae1a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3c1c3ae1a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3c139c724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3c139c724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3c139c724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3c139c724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3c139c724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3c139c724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3c1c3ae1a_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3c1c3ae1a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3c1c3ae1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3c1c3ae1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3c139c724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3c139c724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3c139c724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3c139c724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3c139c72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3c139c72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3c1c3ae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3c1c3ae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3c139c724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3c139c72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3c139c724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3c139c72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3c139c724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3c139c72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3c139c72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3c139c724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3c139c724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3c139c724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3c139c72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3c139c72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3c139c72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3c139c72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3c139c72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3c139c72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73c139c72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3c139c72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73c139c72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3c139c72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3c1c3ae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3c1c3ae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3c139c72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3c139c72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1f88252dc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f88252dc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3c139c7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3c139c7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3c139c7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3c139c72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3c139c72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3c139c72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73c139c72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73c139c72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3c139c72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3c139c72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73c139c72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3c139c72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3c1c3ae1a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3c1c3ae1a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3c1c3ae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3c1c3ae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3c1c3ae1a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3c1c3ae1a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3c1c3ae1a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3c1c3ae1a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73c1c3ae1a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3c1c3ae1a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3c1c3ae1a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3c1c3ae1a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3c1c3ae1a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3c1c3ae1a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3c1c3ae1a_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3c1c3ae1a_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3c1c3ae1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3c1c3ae1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3c1c3ae1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3c1c3ae1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3c1c3ae1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3c1c3ae1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3c139c724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3c139c724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3c1c3ae1a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3c1c3ae1a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drive.google.com/file/d/13N9U_mAsK9qfmSOCUWKw-_Ewrbz2nySS/view" TargetMode="External"/><Relationship Id="rId5"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hyperlink" Target="https://docs.google.com/forms/d/1ycThLUwEqov3U-J6_TMG1V-SLmhGwKHMKOexjITGWE4/edi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33.jpg"/><Relationship Id="rId5" Type="http://schemas.openxmlformats.org/officeDocument/2006/relationships/image" Target="../media/image13.jpg"/><Relationship Id="rId6"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1.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9.jp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5.jpg"/><Relationship Id="rId4"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2.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3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3091650" y="18558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JobGet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27"/>
          <p:cNvPicPr preferRelativeResize="0"/>
          <p:nvPr/>
        </p:nvPicPr>
        <p:blipFill>
          <a:blip r:embed="rId3">
            <a:alphaModFix/>
          </a:blip>
          <a:stretch>
            <a:fillRect/>
          </a:stretch>
        </p:blipFill>
        <p:spPr>
          <a:xfrm>
            <a:off x="152400" y="168230"/>
            <a:ext cx="4702575" cy="2548445"/>
          </a:xfrm>
          <a:prstGeom prst="rect">
            <a:avLst/>
          </a:prstGeom>
          <a:noFill/>
          <a:ln>
            <a:noFill/>
          </a:ln>
        </p:spPr>
      </p:pic>
      <p:pic>
        <p:nvPicPr>
          <p:cNvPr id="230" name="Google Shape;230;p27"/>
          <p:cNvPicPr preferRelativeResize="0"/>
          <p:nvPr/>
        </p:nvPicPr>
        <p:blipFill>
          <a:blip r:embed="rId4">
            <a:alphaModFix/>
          </a:blip>
          <a:stretch>
            <a:fillRect/>
          </a:stretch>
        </p:blipFill>
        <p:spPr>
          <a:xfrm>
            <a:off x="4969575" y="350550"/>
            <a:ext cx="3507100" cy="4640551"/>
          </a:xfrm>
          <a:prstGeom prst="rect">
            <a:avLst/>
          </a:prstGeom>
          <a:noFill/>
          <a:ln>
            <a:noFill/>
          </a:ln>
        </p:spPr>
      </p:pic>
      <p:pic>
        <p:nvPicPr>
          <p:cNvPr id="231" name="Google Shape;231;p27"/>
          <p:cNvPicPr preferRelativeResize="0"/>
          <p:nvPr/>
        </p:nvPicPr>
        <p:blipFill>
          <a:blip r:embed="rId5">
            <a:alphaModFix/>
          </a:blip>
          <a:stretch>
            <a:fillRect/>
          </a:stretch>
        </p:blipFill>
        <p:spPr>
          <a:xfrm>
            <a:off x="381000" y="3006550"/>
            <a:ext cx="4419599" cy="193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28"/>
          <p:cNvPicPr preferRelativeResize="0"/>
          <p:nvPr/>
        </p:nvPicPr>
        <p:blipFill>
          <a:blip r:embed="rId3">
            <a:alphaModFix/>
          </a:blip>
          <a:stretch>
            <a:fillRect/>
          </a:stretch>
        </p:blipFill>
        <p:spPr>
          <a:xfrm>
            <a:off x="152400" y="914400"/>
            <a:ext cx="8839200" cy="1656382"/>
          </a:xfrm>
          <a:prstGeom prst="rect">
            <a:avLst/>
          </a:prstGeom>
          <a:noFill/>
          <a:ln>
            <a:noFill/>
          </a:ln>
        </p:spPr>
      </p:pic>
      <p:pic>
        <p:nvPicPr>
          <p:cNvPr id="237" name="Google Shape;237;p28"/>
          <p:cNvPicPr preferRelativeResize="0"/>
          <p:nvPr/>
        </p:nvPicPr>
        <p:blipFill>
          <a:blip r:embed="rId4">
            <a:alphaModFix/>
          </a:blip>
          <a:stretch>
            <a:fillRect/>
          </a:stretch>
        </p:blipFill>
        <p:spPr>
          <a:xfrm>
            <a:off x="1228250" y="2952625"/>
            <a:ext cx="6363626" cy="2044275"/>
          </a:xfrm>
          <a:prstGeom prst="rect">
            <a:avLst/>
          </a:prstGeom>
          <a:noFill/>
          <a:ln>
            <a:noFill/>
          </a:ln>
        </p:spPr>
      </p:pic>
      <p:sp>
        <p:nvSpPr>
          <p:cNvPr id="238" name="Google Shape;238;p28"/>
          <p:cNvSpPr txBox="1"/>
          <p:nvPr/>
        </p:nvSpPr>
        <p:spPr>
          <a:xfrm>
            <a:off x="190100" y="114600"/>
            <a:ext cx="7934400" cy="5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Lato"/>
                <a:ea typeface="Lato"/>
                <a:cs typeface="Lato"/>
                <a:sym typeface="Lato"/>
              </a:rPr>
              <a:t>Screenshots</a:t>
            </a:r>
            <a:endParaRPr sz="24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Google Shape;243;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47" name="Shape 247"/>
        <p:cNvGrpSpPr/>
        <p:nvPr/>
      </p:nvGrpSpPr>
      <p:grpSpPr>
        <a:xfrm>
          <a:off x="0" y="0"/>
          <a:ext cx="0" cy="0"/>
          <a:chOff x="0" y="0"/>
          <a:chExt cx="0" cy="0"/>
        </a:xfrm>
      </p:grpSpPr>
      <p:sp>
        <p:nvSpPr>
          <p:cNvPr id="248" name="Google Shape;248;p30"/>
          <p:cNvSpPr txBox="1"/>
          <p:nvPr/>
        </p:nvSpPr>
        <p:spPr>
          <a:xfrm>
            <a:off x="749625" y="525800"/>
            <a:ext cx="8001900" cy="45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FF"/>
                </a:solidFill>
                <a:latin typeface="Lato"/>
                <a:ea typeface="Lato"/>
                <a:cs typeface="Lato"/>
                <a:sym typeface="Lato"/>
              </a:rPr>
              <a:t>Meet the users’ needs</a:t>
            </a:r>
            <a:endParaRPr>
              <a:solidFill>
                <a:srgbClr val="00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The term user experience denotes that your work needs to center around user’s experience with your application or service. Thus we learned about what users wanted in the design by user testing and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designed and placed the right components at the right place.</a:t>
            </a:r>
            <a:endParaRPr>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solidFill>
                  <a:srgbClr val="00FFFF"/>
                </a:solidFill>
                <a:latin typeface="Lato"/>
                <a:ea typeface="Lato"/>
                <a:cs typeface="Lato"/>
                <a:sym typeface="Lato"/>
              </a:rPr>
              <a:t>Have a clear hierarchy</a:t>
            </a:r>
            <a:endParaRPr>
              <a:solidFill>
                <a:srgbClr val="00FFFF"/>
              </a:solidFill>
              <a:latin typeface="Lato"/>
              <a:ea typeface="Lato"/>
              <a:cs typeface="Lato"/>
              <a:sym typeface="Lato"/>
            </a:endParaRPr>
          </a:p>
          <a:p>
            <a:pPr indent="0" lvl="0" marL="0" rtl="0" algn="l">
              <a:spcBef>
                <a:spcPts val="0"/>
              </a:spcBef>
              <a:spcAft>
                <a:spcPts val="0"/>
              </a:spcAft>
              <a:buNone/>
            </a:pPr>
            <a:r>
              <a:t/>
            </a:r>
            <a:endParaRPr>
              <a:solidFill>
                <a:srgbClr val="00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Having smooth navigation throughout the application is often taken for granted, but to offer a smooth and good user experience, having a clear hierarchy is of high priority and is often neglected. If the navigation is not smooth or is confusing, users are often put off by it. Having a navigation bar with the correct information is essential</a:t>
            </a:r>
            <a:endParaRPr>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a:t>
            </a:r>
            <a:r>
              <a:rPr lang="en-GB">
                <a:solidFill>
                  <a:srgbClr val="00FFFF"/>
                </a:solidFill>
                <a:latin typeface="Lato"/>
                <a:ea typeface="Lato"/>
                <a:cs typeface="Lato"/>
                <a:sym typeface="Lato"/>
              </a:rPr>
              <a:t>Keep it consistent</a:t>
            </a:r>
            <a:endParaRPr>
              <a:solidFill>
                <a:srgbClr val="00FFFF"/>
              </a:solidFill>
              <a:latin typeface="Lato"/>
              <a:ea typeface="Lato"/>
              <a:cs typeface="Lato"/>
              <a:sym typeface="Lato"/>
            </a:endParaRPr>
          </a:p>
          <a:p>
            <a:pPr indent="0" lvl="0" marL="0" rtl="0" algn="l">
              <a:spcBef>
                <a:spcPts val="0"/>
              </a:spcBef>
              <a:spcAft>
                <a:spcPts val="0"/>
              </a:spcAft>
              <a:buNone/>
            </a:pPr>
            <a:r>
              <a:t/>
            </a:r>
            <a:endParaRPr>
              <a:solidFill>
                <a:srgbClr val="00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Keeping the design consistent with similar products already present in the market enhances the user experience as they do not have to invest time in adapting to the application and it is also easier for the developers as they do not have to build something new every time</a:t>
            </a:r>
            <a:endParaRPr>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2" name="Shape 252"/>
        <p:cNvGrpSpPr/>
        <p:nvPr/>
      </p:nvGrpSpPr>
      <p:grpSpPr>
        <a:xfrm>
          <a:off x="0" y="0"/>
          <a:ext cx="0" cy="0"/>
          <a:chOff x="0" y="0"/>
          <a:chExt cx="0" cy="0"/>
        </a:xfrm>
      </p:grpSpPr>
      <p:sp>
        <p:nvSpPr>
          <p:cNvPr id="253" name="Google Shape;253;p31"/>
          <p:cNvSpPr txBox="1"/>
          <p:nvPr/>
        </p:nvSpPr>
        <p:spPr>
          <a:xfrm>
            <a:off x="749625" y="411200"/>
            <a:ext cx="8001900" cy="45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FFFF"/>
                </a:solidFill>
                <a:latin typeface="Lato"/>
                <a:ea typeface="Lato"/>
                <a:cs typeface="Lato"/>
                <a:sym typeface="Lato"/>
              </a:rPr>
              <a:t>Less is more</a:t>
            </a:r>
            <a:endParaRPr>
              <a:solidFill>
                <a:srgbClr val="00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The simpler the design, it serves a better user experience and seems easy and consistent to use as compared to over decoration in size which leads to an unpleasant experience</a:t>
            </a:r>
            <a:endParaRPr>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solidFill>
                  <a:srgbClr val="00FFFF"/>
                </a:solidFill>
                <a:latin typeface="Lato"/>
                <a:ea typeface="Lato"/>
                <a:cs typeface="Lato"/>
                <a:sym typeface="Lato"/>
              </a:rPr>
              <a:t>Feedback matters</a:t>
            </a:r>
            <a:endParaRPr>
              <a:solidFill>
                <a:srgbClr val="00FFFF"/>
              </a:solidFill>
              <a:latin typeface="Lato"/>
              <a:ea typeface="Lato"/>
              <a:cs typeface="Lato"/>
              <a:sym typeface="Lato"/>
            </a:endParaRPr>
          </a:p>
          <a:p>
            <a:pPr indent="0" lvl="0" marL="0" rtl="0" algn="l">
              <a:spcBef>
                <a:spcPts val="0"/>
              </a:spcBef>
              <a:spcAft>
                <a:spcPts val="0"/>
              </a:spcAft>
              <a:buNone/>
            </a:pPr>
            <a:r>
              <a:t/>
            </a:r>
            <a:endParaRPr>
              <a:solidFill>
                <a:srgbClr val="00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The application design should be interactive i.e. when a user clicks or performs a task, the application should generate a response for the users to understand that the task has been performed. We have incorporated dialog popups, success screens and messages or change in icons in JobGet</a:t>
            </a:r>
            <a:endParaRPr>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a:t>
            </a:r>
            <a:r>
              <a:rPr lang="en-GB">
                <a:solidFill>
                  <a:srgbClr val="00FFFF"/>
                </a:solidFill>
                <a:latin typeface="Lato"/>
                <a:ea typeface="Lato"/>
                <a:cs typeface="Lato"/>
                <a:sym typeface="Lato"/>
              </a:rPr>
              <a:t>Use simple language</a:t>
            </a:r>
            <a:endParaRPr>
              <a:solidFill>
                <a:srgbClr val="00FFFF"/>
              </a:solidFill>
              <a:latin typeface="Lato"/>
              <a:ea typeface="Lato"/>
              <a:cs typeface="Lato"/>
              <a:sym typeface="Lato"/>
            </a:endParaRPr>
          </a:p>
          <a:p>
            <a:pPr indent="0" lvl="0" marL="0" rtl="0" algn="l">
              <a:spcBef>
                <a:spcPts val="0"/>
              </a:spcBef>
              <a:spcAft>
                <a:spcPts val="0"/>
              </a:spcAft>
              <a:buNone/>
            </a:pPr>
            <a:r>
              <a:t/>
            </a:r>
            <a:endParaRPr>
              <a:solidFill>
                <a:srgbClr val="00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The content writers should avoid using technical and complex terms, using words closest to the user’s thoughts in design as users are multi tasking and this will help in enhancing the user experience</a:t>
            </a:r>
            <a:endParaRPr>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a:t>
            </a:r>
            <a:r>
              <a:rPr lang="en-GB">
                <a:solidFill>
                  <a:srgbClr val="00FFFF"/>
                </a:solidFill>
                <a:latin typeface="Lato"/>
                <a:ea typeface="Lato"/>
                <a:cs typeface="Lato"/>
                <a:sym typeface="Lato"/>
              </a:rPr>
              <a:t>The user is in control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User control focuses on greater flexibility of use and better control of where a user is within a design or product, enhancing user experience. Furthermore, it allows users to backpedal and recover from errors which gives a lot of control to the user.</a:t>
            </a:r>
            <a:endParaRPr>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7" name="Shape 257"/>
        <p:cNvGrpSpPr/>
        <p:nvPr/>
      </p:nvGrpSpPr>
      <p:grpSpPr>
        <a:xfrm>
          <a:off x="0" y="0"/>
          <a:ext cx="0" cy="0"/>
          <a:chOff x="0" y="0"/>
          <a:chExt cx="0" cy="0"/>
        </a:xfrm>
      </p:grpSpPr>
      <p:sp>
        <p:nvSpPr>
          <p:cNvPr id="258" name="Google Shape;258;p32"/>
          <p:cNvSpPr txBox="1"/>
          <p:nvPr>
            <p:ph idx="4294967295" type="body"/>
          </p:nvPr>
        </p:nvSpPr>
        <p:spPr>
          <a:xfrm>
            <a:off x="635675" y="2449275"/>
            <a:ext cx="7010100" cy="822300"/>
          </a:xfrm>
          <a:prstGeom prst="rect">
            <a:avLst/>
          </a:prstGeom>
        </p:spPr>
        <p:txBody>
          <a:bodyPr anchorCtr="0" anchor="t" bIns="91425" lIns="91425" spcFirstLastPara="1" rIns="91425" wrap="square" tIns="91425">
            <a:noAutofit/>
          </a:bodyPr>
          <a:lstStyle/>
          <a:p>
            <a:pPr indent="457200" lvl="0" marL="457200" rtl="0" algn="ctr">
              <a:spcBef>
                <a:spcPts val="0"/>
              </a:spcBef>
              <a:spcAft>
                <a:spcPts val="0"/>
              </a:spcAft>
              <a:buNone/>
            </a:pPr>
            <a:r>
              <a:rPr lang="en-GB" sz="3600">
                <a:solidFill>
                  <a:schemeClr val="lt1"/>
                </a:solidFill>
              </a:rPr>
              <a:t>Manual Testing* </a:t>
            </a:r>
            <a:endParaRPr sz="3600">
              <a:solidFill>
                <a:schemeClr val="lt1"/>
              </a:solidFill>
            </a:endParaRPr>
          </a:p>
          <a:p>
            <a:pPr indent="457200" lvl="0" marL="457200" rtl="0" algn="ctr">
              <a:spcBef>
                <a:spcPts val="1600"/>
              </a:spcBef>
              <a:spcAft>
                <a:spcPts val="1600"/>
              </a:spcAft>
              <a:buNone/>
            </a:pPr>
            <a:r>
              <a:t/>
            </a:r>
            <a:endParaRPr sz="3600">
              <a:solidFill>
                <a:srgbClr val="FFFFFF"/>
              </a:solidFill>
            </a:endParaRPr>
          </a:p>
        </p:txBody>
      </p:sp>
      <p:sp>
        <p:nvSpPr>
          <p:cNvPr id="259" name="Google Shape;259;p32"/>
          <p:cNvSpPr txBox="1"/>
          <p:nvPr>
            <p:ph idx="4294967295" type="body"/>
          </p:nvPr>
        </p:nvSpPr>
        <p:spPr>
          <a:xfrm>
            <a:off x="4830150" y="4289400"/>
            <a:ext cx="4279500" cy="341700"/>
          </a:xfrm>
          <a:prstGeom prst="rect">
            <a:avLst/>
          </a:prstGeom>
        </p:spPr>
        <p:txBody>
          <a:bodyPr anchorCtr="0" anchor="t" bIns="91425" lIns="91425" spcFirstLastPara="1" rIns="91425" wrap="square" tIns="91425">
            <a:noAutofit/>
          </a:bodyPr>
          <a:lstStyle/>
          <a:p>
            <a:pPr indent="457200" lvl="0" marL="457200" rtl="0" algn="ctr">
              <a:spcBef>
                <a:spcPts val="0"/>
              </a:spcBef>
              <a:spcAft>
                <a:spcPts val="0"/>
              </a:spcAft>
              <a:buNone/>
            </a:pPr>
            <a:r>
              <a:rPr lang="en-GB" sz="900">
                <a:solidFill>
                  <a:schemeClr val="lt1"/>
                </a:solidFill>
              </a:rPr>
              <a:t>*Refer a Document File</a:t>
            </a:r>
            <a:endParaRPr sz="900">
              <a:solidFill>
                <a:schemeClr val="lt1"/>
              </a:solidFill>
            </a:endParaRPr>
          </a:p>
          <a:p>
            <a:pPr indent="457200" lvl="0" marL="457200" rtl="0" algn="ctr">
              <a:spcBef>
                <a:spcPts val="1600"/>
              </a:spcBef>
              <a:spcAft>
                <a:spcPts val="1600"/>
              </a:spcAft>
              <a:buNone/>
            </a:pPr>
            <a:r>
              <a:t/>
            </a:r>
            <a:endParaRPr sz="9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621800" y="1261400"/>
            <a:ext cx="4625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Selenium Automation Testing Results</a:t>
            </a:r>
            <a:endParaRPr/>
          </a:p>
        </p:txBody>
      </p:sp>
      <p:sp>
        <p:nvSpPr>
          <p:cNvPr id="265" name="Google Shape;265;p33"/>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6" name="Google Shape;266;p33"/>
          <p:cNvPicPr preferRelativeResize="0"/>
          <p:nvPr/>
        </p:nvPicPr>
        <p:blipFill>
          <a:blip r:embed="rId3">
            <a:alphaModFix/>
          </a:blip>
          <a:stretch>
            <a:fillRect/>
          </a:stretch>
        </p:blipFill>
        <p:spPr>
          <a:xfrm>
            <a:off x="721225" y="2344400"/>
            <a:ext cx="3162400" cy="1442675"/>
          </a:xfrm>
          <a:prstGeom prst="rect">
            <a:avLst/>
          </a:prstGeom>
          <a:noFill/>
          <a:ln>
            <a:noFill/>
          </a:ln>
        </p:spPr>
      </p:pic>
      <p:pic>
        <p:nvPicPr>
          <p:cNvPr id="267" name="Google Shape;267;p33" title="Screen Recording 2020-04-17 at 2.52.34 PM.mov">
            <a:hlinkClick r:id="rId4"/>
          </p:cNvPr>
          <p:cNvPicPr preferRelativeResize="0"/>
          <p:nvPr/>
        </p:nvPicPr>
        <p:blipFill>
          <a:blip r:embed="rId5">
            <a:alphaModFix/>
          </a:blip>
          <a:stretch>
            <a:fillRect/>
          </a:stretch>
        </p:blipFill>
        <p:spPr>
          <a:xfrm>
            <a:off x="4372825" y="663350"/>
            <a:ext cx="4704275" cy="4366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71" name="Shape 271"/>
        <p:cNvGrpSpPr/>
        <p:nvPr/>
      </p:nvGrpSpPr>
      <p:grpSpPr>
        <a:xfrm>
          <a:off x="0" y="0"/>
          <a:ext cx="0" cy="0"/>
          <a:chOff x="0" y="0"/>
          <a:chExt cx="0" cy="0"/>
        </a:xfrm>
      </p:grpSpPr>
      <p:sp>
        <p:nvSpPr>
          <p:cNvPr id="272" name="Google Shape;272;p34"/>
          <p:cNvSpPr txBox="1"/>
          <p:nvPr>
            <p:ph idx="4294967295" type="body"/>
          </p:nvPr>
        </p:nvSpPr>
        <p:spPr>
          <a:xfrm>
            <a:off x="729450" y="2054150"/>
            <a:ext cx="7010100" cy="8223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1600"/>
              </a:spcAft>
              <a:buNone/>
            </a:pPr>
            <a:r>
              <a:rPr lang="en-GB" sz="3600">
                <a:solidFill>
                  <a:srgbClr val="FFFFFF"/>
                </a:solidFill>
              </a:rPr>
              <a:t>   UX RESEARCH METHODS</a:t>
            </a:r>
            <a:endParaRPr sz="36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541425" y="1932050"/>
            <a:ext cx="7876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          SURVEY AND QUESTIONNAIRES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b="0" lang="en-GB" sz="1400" u="sng">
                <a:solidFill>
                  <a:srgbClr val="FFFFFF"/>
                </a:solidFill>
                <a:latin typeface="Arial"/>
                <a:ea typeface="Arial"/>
                <a:cs typeface="Arial"/>
                <a:sym typeface="Arial"/>
                <a:hlinkClick r:id="rId3"/>
              </a:rPr>
              <a:t>https://docs.google.com/forms/d/1ycThLUwEqov3U-J6_TMG1V-SLmhGwKHMKOexjITGWE4/edit</a:t>
            </a:r>
            <a:endParaRPr sz="1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6"/>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283" name="Google Shape;283;p36"/>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02 </a:t>
            </a:r>
            <a:endParaRPr b="1" sz="3000">
              <a:solidFill>
                <a:srgbClr val="FFFFFF"/>
              </a:solidFill>
              <a:latin typeface="Raleway"/>
              <a:ea typeface="Raleway"/>
              <a:cs typeface="Raleway"/>
              <a:sym typeface="Raleway"/>
            </a:endParaRPr>
          </a:p>
        </p:txBody>
      </p:sp>
      <p:sp>
        <p:nvSpPr>
          <p:cNvPr id="284" name="Google Shape;284;p36"/>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sp>
        <p:nvSpPr>
          <p:cNvPr id="285" name="Google Shape;285;p36"/>
          <p:cNvSpPr txBox="1"/>
          <p:nvPr>
            <p:ph type="title"/>
          </p:nvPr>
        </p:nvSpPr>
        <p:spPr>
          <a:xfrm>
            <a:off x="729450" y="605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Responses</a:t>
            </a:r>
            <a:endParaRPr sz="1000"/>
          </a:p>
        </p:txBody>
      </p:sp>
      <p:pic>
        <p:nvPicPr>
          <p:cNvPr id="286" name="Google Shape;286;p36"/>
          <p:cNvPicPr preferRelativeResize="0"/>
          <p:nvPr/>
        </p:nvPicPr>
        <p:blipFill>
          <a:blip r:embed="rId3">
            <a:alphaModFix/>
          </a:blip>
          <a:stretch>
            <a:fillRect/>
          </a:stretch>
        </p:blipFill>
        <p:spPr>
          <a:xfrm>
            <a:off x="124966" y="1105064"/>
            <a:ext cx="4102134" cy="1854009"/>
          </a:xfrm>
          <a:prstGeom prst="rect">
            <a:avLst/>
          </a:prstGeom>
          <a:noFill/>
          <a:ln>
            <a:noFill/>
          </a:ln>
        </p:spPr>
      </p:pic>
      <p:pic>
        <p:nvPicPr>
          <p:cNvPr id="287" name="Google Shape;287;p36"/>
          <p:cNvPicPr preferRelativeResize="0"/>
          <p:nvPr/>
        </p:nvPicPr>
        <p:blipFill>
          <a:blip r:embed="rId4">
            <a:alphaModFix/>
          </a:blip>
          <a:stretch>
            <a:fillRect/>
          </a:stretch>
        </p:blipFill>
        <p:spPr>
          <a:xfrm>
            <a:off x="4380000" y="842975"/>
            <a:ext cx="4663999" cy="2268500"/>
          </a:xfrm>
          <a:prstGeom prst="rect">
            <a:avLst/>
          </a:prstGeom>
          <a:noFill/>
          <a:ln>
            <a:noFill/>
          </a:ln>
        </p:spPr>
      </p:pic>
      <p:pic>
        <p:nvPicPr>
          <p:cNvPr id="288" name="Google Shape;288;p36"/>
          <p:cNvPicPr preferRelativeResize="0"/>
          <p:nvPr/>
        </p:nvPicPr>
        <p:blipFill>
          <a:blip r:embed="rId5">
            <a:alphaModFix/>
          </a:blip>
          <a:stretch>
            <a:fillRect/>
          </a:stretch>
        </p:blipFill>
        <p:spPr>
          <a:xfrm>
            <a:off x="0" y="3053950"/>
            <a:ext cx="4663999" cy="2089550"/>
          </a:xfrm>
          <a:prstGeom prst="rect">
            <a:avLst/>
          </a:prstGeom>
          <a:noFill/>
          <a:ln>
            <a:noFill/>
          </a:ln>
        </p:spPr>
      </p:pic>
      <p:pic>
        <p:nvPicPr>
          <p:cNvPr id="289" name="Google Shape;289;p36"/>
          <p:cNvPicPr preferRelativeResize="0"/>
          <p:nvPr/>
        </p:nvPicPr>
        <p:blipFill>
          <a:blip r:embed="rId6">
            <a:alphaModFix/>
          </a:blip>
          <a:stretch>
            <a:fillRect/>
          </a:stretch>
        </p:blipFill>
        <p:spPr>
          <a:xfrm>
            <a:off x="4664000" y="3130150"/>
            <a:ext cx="4473500" cy="2039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696300" y="1857925"/>
            <a:ext cx="3300900" cy="67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SKELETON PLANE</a:t>
            </a:r>
            <a:endParaRPr/>
          </a:p>
        </p:txBody>
      </p:sp>
      <p:sp>
        <p:nvSpPr>
          <p:cNvPr id="182" name="Google Shape;182;p19"/>
          <p:cNvSpPr txBox="1"/>
          <p:nvPr>
            <p:ph idx="2" type="body"/>
          </p:nvPr>
        </p:nvSpPr>
        <p:spPr>
          <a:xfrm>
            <a:off x="4850225" y="328475"/>
            <a:ext cx="3789600" cy="47274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1600">
              <a:latin typeface="Raleway"/>
              <a:ea typeface="Raleway"/>
              <a:cs typeface="Raleway"/>
              <a:sym typeface="Raleway"/>
            </a:endParaRPr>
          </a:p>
          <a:p>
            <a:pPr indent="-330200" lvl="0" marL="457200" rtl="0" algn="just">
              <a:lnSpc>
                <a:spcPct val="100000"/>
              </a:lnSpc>
              <a:spcBef>
                <a:spcPts val="0"/>
              </a:spcBef>
              <a:spcAft>
                <a:spcPts val="0"/>
              </a:spcAft>
              <a:buSzPts val="1600"/>
              <a:buFont typeface="Raleway"/>
              <a:buChar char="❖"/>
            </a:pPr>
            <a:r>
              <a:rPr lang="en-GB" sz="1600">
                <a:latin typeface="Raleway"/>
                <a:ea typeface="Raleway"/>
                <a:cs typeface="Raleway"/>
                <a:sym typeface="Raleway"/>
              </a:rPr>
              <a:t>Once the Interaction Design and the Information Architecture is designed in the Structure Plane ,the functionality component is added in the Skeleton Plane</a:t>
            </a:r>
            <a:endParaRPr sz="1600">
              <a:latin typeface="Raleway"/>
              <a:ea typeface="Raleway"/>
              <a:cs typeface="Raleway"/>
              <a:sym typeface="Raleway"/>
            </a:endParaRPr>
          </a:p>
          <a:p>
            <a:pPr indent="0" lvl="0" marL="457200" rtl="0" algn="l">
              <a:lnSpc>
                <a:spcPct val="100000"/>
              </a:lnSpc>
              <a:spcBef>
                <a:spcPts val="0"/>
              </a:spcBef>
              <a:spcAft>
                <a:spcPts val="0"/>
              </a:spcAft>
              <a:buNone/>
            </a:pPr>
            <a:r>
              <a:t/>
            </a:r>
            <a:endParaRPr sz="1600">
              <a:latin typeface="Raleway"/>
              <a:ea typeface="Raleway"/>
              <a:cs typeface="Raleway"/>
              <a:sym typeface="Raleway"/>
            </a:endParaRPr>
          </a:p>
          <a:p>
            <a:pPr indent="-330200" lvl="0" marL="457200" rtl="0" algn="l">
              <a:lnSpc>
                <a:spcPct val="100000"/>
              </a:lnSpc>
              <a:spcBef>
                <a:spcPts val="0"/>
              </a:spcBef>
              <a:spcAft>
                <a:spcPts val="0"/>
              </a:spcAft>
              <a:buSzPts val="1600"/>
              <a:buFont typeface="Raleway"/>
              <a:buChar char="❖"/>
            </a:pPr>
            <a:r>
              <a:rPr lang="en-GB" sz="1600">
                <a:latin typeface="Raleway"/>
                <a:ea typeface="Raleway"/>
                <a:cs typeface="Raleway"/>
                <a:sym typeface="Raleway"/>
              </a:rPr>
              <a:t>Three important components are designed here:</a:t>
            </a:r>
            <a:endParaRPr sz="1600">
              <a:latin typeface="Raleway"/>
              <a:ea typeface="Raleway"/>
              <a:cs typeface="Raleway"/>
              <a:sym typeface="Raleway"/>
            </a:endParaRPr>
          </a:p>
          <a:p>
            <a:pPr indent="0" lvl="0" marL="457200" rtl="0" algn="l">
              <a:lnSpc>
                <a:spcPct val="100000"/>
              </a:lnSpc>
              <a:spcBef>
                <a:spcPts val="0"/>
              </a:spcBef>
              <a:spcAft>
                <a:spcPts val="0"/>
              </a:spcAft>
              <a:buNone/>
            </a:pPr>
            <a:r>
              <a:t/>
            </a:r>
            <a:endParaRPr sz="1600">
              <a:latin typeface="Raleway"/>
              <a:ea typeface="Raleway"/>
              <a:cs typeface="Raleway"/>
              <a:sym typeface="Raleway"/>
            </a:endParaRPr>
          </a:p>
          <a:p>
            <a:pPr indent="-330200" lvl="1" marL="914400" rtl="0" algn="l">
              <a:lnSpc>
                <a:spcPct val="90000"/>
              </a:lnSpc>
              <a:spcBef>
                <a:spcPts val="0"/>
              </a:spcBef>
              <a:spcAft>
                <a:spcPts val="0"/>
              </a:spcAft>
              <a:buSzPts val="1600"/>
              <a:buFont typeface="Raleway"/>
              <a:buChar char="➢"/>
            </a:pPr>
            <a:r>
              <a:rPr b="1" lang="en-GB" sz="1600">
                <a:latin typeface="Raleway"/>
                <a:ea typeface="Raleway"/>
                <a:cs typeface="Raleway"/>
                <a:sym typeface="Raleway"/>
              </a:rPr>
              <a:t>  Interface Design          </a:t>
            </a:r>
            <a:endParaRPr b="1" sz="1600">
              <a:latin typeface="Raleway"/>
              <a:ea typeface="Raleway"/>
              <a:cs typeface="Raleway"/>
              <a:sym typeface="Raleway"/>
            </a:endParaRPr>
          </a:p>
          <a:p>
            <a:pPr indent="0" lvl="0" marL="914400" rtl="0" algn="l">
              <a:lnSpc>
                <a:spcPct val="90000"/>
              </a:lnSpc>
              <a:spcBef>
                <a:spcPts val="0"/>
              </a:spcBef>
              <a:spcAft>
                <a:spcPts val="0"/>
              </a:spcAft>
              <a:buNone/>
            </a:pPr>
            <a:r>
              <a:rPr b="1" lang="en-GB" sz="1600">
                <a:latin typeface="Raleway"/>
                <a:ea typeface="Raleway"/>
                <a:cs typeface="Raleway"/>
                <a:sym typeface="Raleway"/>
              </a:rPr>
              <a:t>          </a:t>
            </a:r>
            <a:endParaRPr b="1" sz="1600">
              <a:latin typeface="Raleway"/>
              <a:ea typeface="Raleway"/>
              <a:cs typeface="Raleway"/>
              <a:sym typeface="Raleway"/>
            </a:endParaRPr>
          </a:p>
          <a:p>
            <a:pPr indent="-330200" lvl="1" marL="914400" rtl="0" algn="l">
              <a:lnSpc>
                <a:spcPct val="90000"/>
              </a:lnSpc>
              <a:spcBef>
                <a:spcPts val="0"/>
              </a:spcBef>
              <a:spcAft>
                <a:spcPts val="0"/>
              </a:spcAft>
              <a:buSzPts val="1600"/>
              <a:buFont typeface="Raleway"/>
              <a:buChar char="➢"/>
            </a:pPr>
            <a:r>
              <a:rPr b="1" lang="en-GB" sz="1600">
                <a:latin typeface="Raleway"/>
                <a:ea typeface="Raleway"/>
                <a:cs typeface="Raleway"/>
                <a:sym typeface="Raleway"/>
              </a:rPr>
              <a:t>  Navigation Design </a:t>
            </a:r>
            <a:endParaRPr b="1" sz="1600">
              <a:latin typeface="Raleway"/>
              <a:ea typeface="Raleway"/>
              <a:cs typeface="Raleway"/>
              <a:sym typeface="Raleway"/>
            </a:endParaRPr>
          </a:p>
          <a:p>
            <a:pPr indent="0" lvl="0" marL="914400" rtl="0" algn="l">
              <a:lnSpc>
                <a:spcPct val="90000"/>
              </a:lnSpc>
              <a:spcBef>
                <a:spcPts val="0"/>
              </a:spcBef>
              <a:spcAft>
                <a:spcPts val="0"/>
              </a:spcAft>
              <a:buNone/>
            </a:pPr>
            <a:r>
              <a:t/>
            </a:r>
            <a:endParaRPr b="1" sz="1600">
              <a:latin typeface="Raleway"/>
              <a:ea typeface="Raleway"/>
              <a:cs typeface="Raleway"/>
              <a:sym typeface="Raleway"/>
            </a:endParaRPr>
          </a:p>
          <a:p>
            <a:pPr indent="-330200" lvl="1" marL="914400" rtl="0" algn="l">
              <a:lnSpc>
                <a:spcPct val="90000"/>
              </a:lnSpc>
              <a:spcBef>
                <a:spcPts val="0"/>
              </a:spcBef>
              <a:spcAft>
                <a:spcPts val="0"/>
              </a:spcAft>
              <a:buSzPts val="1600"/>
              <a:buFont typeface="Raleway"/>
              <a:buChar char="➢"/>
            </a:pPr>
            <a:r>
              <a:rPr b="1" lang="en-GB" sz="1600">
                <a:latin typeface="Raleway"/>
                <a:ea typeface="Raleway"/>
                <a:cs typeface="Raleway"/>
                <a:sym typeface="Raleway"/>
              </a:rPr>
              <a:t>  Information Design</a:t>
            </a:r>
            <a:endParaRPr b="1" sz="1600">
              <a:latin typeface="Raleway"/>
              <a:ea typeface="Raleway"/>
              <a:cs typeface="Raleway"/>
              <a:sym typeface="Raleway"/>
            </a:endParaRPr>
          </a:p>
          <a:p>
            <a:pPr indent="0" lvl="0" marL="91440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7"/>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295" name="Google Shape;295;p37"/>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02 </a:t>
            </a:r>
            <a:endParaRPr b="1" sz="3000">
              <a:solidFill>
                <a:srgbClr val="FFFFFF"/>
              </a:solidFill>
              <a:latin typeface="Raleway"/>
              <a:ea typeface="Raleway"/>
              <a:cs typeface="Raleway"/>
              <a:sym typeface="Raleway"/>
            </a:endParaRPr>
          </a:p>
        </p:txBody>
      </p:sp>
      <p:sp>
        <p:nvSpPr>
          <p:cNvPr id="296" name="Google Shape;296;p37"/>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sp>
        <p:nvSpPr>
          <p:cNvPr id="297" name="Google Shape;297;p37"/>
          <p:cNvSpPr txBox="1"/>
          <p:nvPr>
            <p:ph type="title"/>
          </p:nvPr>
        </p:nvSpPr>
        <p:spPr>
          <a:xfrm>
            <a:off x="729450" y="605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Responses</a:t>
            </a:r>
            <a:endParaRPr sz="1000"/>
          </a:p>
        </p:txBody>
      </p:sp>
      <p:pic>
        <p:nvPicPr>
          <p:cNvPr id="298" name="Google Shape;298;p37"/>
          <p:cNvPicPr preferRelativeResize="0"/>
          <p:nvPr/>
        </p:nvPicPr>
        <p:blipFill rotWithShape="1">
          <a:blip r:embed="rId3">
            <a:alphaModFix/>
          </a:blip>
          <a:srcRect b="1503" l="0" r="0" t="1512"/>
          <a:stretch/>
        </p:blipFill>
        <p:spPr>
          <a:xfrm>
            <a:off x="330050" y="1771975"/>
            <a:ext cx="4102126" cy="2169375"/>
          </a:xfrm>
          <a:prstGeom prst="rect">
            <a:avLst/>
          </a:prstGeom>
          <a:noFill/>
          <a:ln>
            <a:noFill/>
          </a:ln>
        </p:spPr>
      </p:pic>
      <p:pic>
        <p:nvPicPr>
          <p:cNvPr id="299" name="Google Shape;299;p37"/>
          <p:cNvPicPr preferRelativeResize="0"/>
          <p:nvPr/>
        </p:nvPicPr>
        <p:blipFill>
          <a:blip r:embed="rId4">
            <a:alphaModFix/>
          </a:blip>
          <a:stretch>
            <a:fillRect/>
          </a:stretch>
        </p:blipFill>
        <p:spPr>
          <a:xfrm>
            <a:off x="4813325" y="535625"/>
            <a:ext cx="4249200" cy="4571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8"/>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sp>
        <p:nvSpPr>
          <p:cNvPr id="305" name="Google Shape;305;p38"/>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02 </a:t>
            </a:r>
            <a:endParaRPr b="1" sz="3000">
              <a:solidFill>
                <a:srgbClr val="FFFFFF"/>
              </a:solidFill>
              <a:latin typeface="Raleway"/>
              <a:ea typeface="Raleway"/>
              <a:cs typeface="Raleway"/>
              <a:sym typeface="Raleway"/>
            </a:endParaRPr>
          </a:p>
        </p:txBody>
      </p:sp>
      <p:sp>
        <p:nvSpPr>
          <p:cNvPr id="306" name="Google Shape;306;p38"/>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sp>
        <p:nvSpPr>
          <p:cNvPr id="307" name="Google Shape;307;p38"/>
          <p:cNvSpPr txBox="1"/>
          <p:nvPr>
            <p:ph type="title"/>
          </p:nvPr>
        </p:nvSpPr>
        <p:spPr>
          <a:xfrm>
            <a:off x="729450" y="605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Responses</a:t>
            </a:r>
            <a:endParaRPr sz="1000"/>
          </a:p>
        </p:txBody>
      </p:sp>
      <p:pic>
        <p:nvPicPr>
          <p:cNvPr id="308" name="Google Shape;308;p38"/>
          <p:cNvPicPr preferRelativeResize="0"/>
          <p:nvPr/>
        </p:nvPicPr>
        <p:blipFill>
          <a:blip r:embed="rId3">
            <a:alphaModFix/>
          </a:blip>
          <a:stretch>
            <a:fillRect/>
          </a:stretch>
        </p:blipFill>
        <p:spPr>
          <a:xfrm>
            <a:off x="298900" y="512325"/>
            <a:ext cx="4225750" cy="4465299"/>
          </a:xfrm>
          <a:prstGeom prst="rect">
            <a:avLst/>
          </a:prstGeom>
          <a:noFill/>
          <a:ln>
            <a:noFill/>
          </a:ln>
        </p:spPr>
      </p:pic>
      <p:pic>
        <p:nvPicPr>
          <p:cNvPr id="309" name="Google Shape;309;p38"/>
          <p:cNvPicPr preferRelativeResize="0"/>
          <p:nvPr/>
        </p:nvPicPr>
        <p:blipFill>
          <a:blip r:embed="rId4">
            <a:alphaModFix/>
          </a:blip>
          <a:stretch>
            <a:fillRect/>
          </a:stretch>
        </p:blipFill>
        <p:spPr>
          <a:xfrm>
            <a:off x="4765850" y="605875"/>
            <a:ext cx="4225750" cy="4371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6532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Card Sorting</a:t>
            </a:r>
            <a:endParaRPr/>
          </a:p>
        </p:txBody>
      </p:sp>
      <p:sp>
        <p:nvSpPr>
          <p:cNvPr id="315" name="Google Shape;315;p39"/>
          <p:cNvSpPr txBox="1"/>
          <p:nvPr/>
        </p:nvSpPr>
        <p:spPr>
          <a:xfrm>
            <a:off x="223800" y="1314525"/>
            <a:ext cx="5655900" cy="370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Card sorting helped us understand our user’s expectations and understanding of our application and helped us build the structure of the application, what should go on the home page, what should be on the navigation bar and the navigation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We used closed card sorting method where we gave our users a defined and limited set of categories such as postings, search, messaging, profile, user applications, resume etc. and asked them to sort the content in these predefined categories.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We then asked if they thought we should split any category and make it more precise or if we could combine a few categories into one. This lead us to split the postings into jobs, events and a combination of both of them called postings.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We asked a few students to take part in this usability testing method	</a:t>
            </a:r>
            <a:endParaRPr>
              <a:latin typeface="Lato"/>
              <a:ea typeface="Lato"/>
              <a:cs typeface="Lato"/>
              <a:sym typeface="Lato"/>
            </a:endParaRPr>
          </a:p>
        </p:txBody>
      </p:sp>
      <p:pic>
        <p:nvPicPr>
          <p:cNvPr id="316" name="Google Shape;316;p39"/>
          <p:cNvPicPr preferRelativeResize="0"/>
          <p:nvPr/>
        </p:nvPicPr>
        <p:blipFill>
          <a:blip r:embed="rId3">
            <a:alphaModFix/>
          </a:blip>
          <a:stretch>
            <a:fillRect/>
          </a:stretch>
        </p:blipFill>
        <p:spPr>
          <a:xfrm>
            <a:off x="5804675" y="1239525"/>
            <a:ext cx="3186925" cy="370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0"/>
          <p:cNvSpPr txBox="1"/>
          <p:nvPr>
            <p:ph type="title"/>
          </p:nvPr>
        </p:nvSpPr>
        <p:spPr>
          <a:xfrm>
            <a:off x="6532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Guerrilla Testing</a:t>
            </a:r>
            <a:endParaRPr/>
          </a:p>
        </p:txBody>
      </p:sp>
      <p:sp>
        <p:nvSpPr>
          <p:cNvPr id="322" name="Google Shape;322;p40"/>
          <p:cNvSpPr txBox="1"/>
          <p:nvPr/>
        </p:nvSpPr>
        <p:spPr>
          <a:xfrm>
            <a:off x="223800" y="1314525"/>
            <a:ext cx="5655900" cy="370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sz="1300">
                <a:latin typeface="Lato"/>
                <a:ea typeface="Lato"/>
                <a:cs typeface="Lato"/>
                <a:sym typeface="Lato"/>
              </a:rPr>
              <a:t>Guerrilla Testing is a modern, lightweight take on traditional usability testing. Instead of renting a lab, it is typically done outside in the community in coffee shops or in shopping malls and asked to complete a basic test with an application or service in exchange of a few dollars or out of the goodness of the heart</a:t>
            </a:r>
            <a:r>
              <a:rPr lang="en-GB">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317500" lvl="0" marL="457200" rtl="0" algn="l">
              <a:spcBef>
                <a:spcPts val="0"/>
              </a:spcBef>
              <a:spcAft>
                <a:spcPts val="0"/>
              </a:spcAft>
              <a:buSzPts val="1400"/>
              <a:buFont typeface="Lato"/>
              <a:buChar char="●"/>
            </a:pPr>
            <a:r>
              <a:rPr lang="en-GB" sz="1300">
                <a:latin typeface="Lato"/>
                <a:ea typeface="Lato"/>
                <a:cs typeface="Lato"/>
                <a:sym typeface="Lato"/>
              </a:rPr>
              <a:t>We asked our roommates to use the application and asked questions such as What do you feel about the experience of posting a job and event as a recruiter? How is the overall messaging experience? Do you feel the is overloaded with information? Does the navigation feel right? What features do you think stand out in JobGet? Which application in the market right now would you rate above JobGet? Which is the best feature in the application and which that feature lacking?</a:t>
            </a:r>
            <a:r>
              <a:rPr lang="en-GB">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1150" lvl="0" marL="457200" rtl="0" algn="l">
              <a:spcBef>
                <a:spcPts val="0"/>
              </a:spcBef>
              <a:spcAft>
                <a:spcPts val="0"/>
              </a:spcAft>
              <a:buSzPts val="1300"/>
              <a:buFont typeface="Lato"/>
              <a:buChar char="●"/>
            </a:pPr>
            <a:r>
              <a:rPr lang="en-GB" sz="1300">
                <a:latin typeface="Lato"/>
                <a:ea typeface="Lato"/>
                <a:cs typeface="Lato"/>
                <a:sym typeface="Lato"/>
              </a:rPr>
              <a:t>It is a good research method for our application as we have a huge target audience but for applications with a small target audience, this wouldn’t be a good method	</a:t>
            </a:r>
            <a:endParaRPr sz="1300">
              <a:latin typeface="Lato"/>
              <a:ea typeface="Lato"/>
              <a:cs typeface="Lato"/>
              <a:sym typeface="Lato"/>
            </a:endParaRPr>
          </a:p>
        </p:txBody>
      </p:sp>
      <p:pic>
        <p:nvPicPr>
          <p:cNvPr id="323" name="Google Shape;323;p40"/>
          <p:cNvPicPr preferRelativeResize="0"/>
          <p:nvPr/>
        </p:nvPicPr>
        <p:blipFill>
          <a:blip r:embed="rId3">
            <a:alphaModFix/>
          </a:blip>
          <a:stretch>
            <a:fillRect/>
          </a:stretch>
        </p:blipFill>
        <p:spPr>
          <a:xfrm>
            <a:off x="5879700" y="1365600"/>
            <a:ext cx="2959500" cy="350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653250" y="556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a:t>
            </a:r>
            <a:r>
              <a:rPr lang="en-GB"/>
              <a:t> Testing</a:t>
            </a:r>
            <a:endParaRPr/>
          </a:p>
        </p:txBody>
      </p:sp>
      <p:sp>
        <p:nvSpPr>
          <p:cNvPr id="329" name="Google Shape;329;p41"/>
          <p:cNvSpPr txBox="1"/>
          <p:nvPr/>
        </p:nvSpPr>
        <p:spPr>
          <a:xfrm>
            <a:off x="223800" y="1314525"/>
            <a:ext cx="5655900" cy="370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GB" sz="1300">
                <a:latin typeface="Lato"/>
                <a:ea typeface="Lato"/>
                <a:cs typeface="Lato"/>
                <a:sym typeface="Lato"/>
              </a:rPr>
              <a:t>A/B testing is usually chosen when designers struggle to decide between two competing elements or designs. Whether it is which out of the two buttons should be used or is the earlier home page is better than one recently designed</a:t>
            </a:r>
            <a:endParaRPr>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317500" lvl="0" marL="457200" rtl="0" algn="l">
              <a:spcBef>
                <a:spcPts val="0"/>
              </a:spcBef>
              <a:spcAft>
                <a:spcPts val="0"/>
              </a:spcAft>
              <a:buSzPts val="1400"/>
              <a:buFont typeface="Lato"/>
              <a:buChar char="●"/>
            </a:pPr>
            <a:r>
              <a:rPr lang="en-GB" sz="1300">
                <a:latin typeface="Lato"/>
                <a:ea typeface="Lato"/>
                <a:cs typeface="Lato"/>
                <a:sym typeface="Lato"/>
              </a:rPr>
              <a:t>It involved randomly showing each version to an equal number of users and review analytics on which version better accomplished the specific goal</a:t>
            </a:r>
            <a:r>
              <a:rPr lang="en-GB">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1150" lvl="0" marL="457200" rtl="0" algn="l">
              <a:spcBef>
                <a:spcPts val="0"/>
              </a:spcBef>
              <a:spcAft>
                <a:spcPts val="0"/>
              </a:spcAft>
              <a:buSzPts val="1300"/>
              <a:buFont typeface="Lato"/>
              <a:buChar char="●"/>
            </a:pPr>
            <a:r>
              <a:rPr lang="en-GB" sz="1300">
                <a:latin typeface="Lato"/>
                <a:ea typeface="Lato"/>
                <a:cs typeface="Lato"/>
                <a:sym typeface="Lato"/>
              </a:rPr>
              <a:t>We faced issues while designing the home page layout of the recruiter as to whether the analytics of the user should be shown in the down centre descriptively or on the top right in a graphical representation</a:t>
            </a:r>
            <a:endParaRPr sz="1300">
              <a:latin typeface="Lato"/>
              <a:ea typeface="Lato"/>
              <a:cs typeface="Lato"/>
              <a:sym typeface="Lato"/>
            </a:endParaRPr>
          </a:p>
          <a:p>
            <a:pPr indent="0" lvl="0" marL="0" rtl="0" algn="l">
              <a:spcBef>
                <a:spcPts val="0"/>
              </a:spcBef>
              <a:spcAft>
                <a:spcPts val="0"/>
              </a:spcAft>
              <a:buNone/>
            </a:pPr>
            <a:r>
              <a:t/>
            </a:r>
            <a:endParaRPr sz="1300">
              <a:latin typeface="Lato"/>
              <a:ea typeface="Lato"/>
              <a:cs typeface="Lato"/>
              <a:sym typeface="Lato"/>
            </a:endParaRPr>
          </a:p>
          <a:p>
            <a:pPr indent="-311150" lvl="0" marL="457200" rtl="0" algn="l">
              <a:spcBef>
                <a:spcPts val="0"/>
              </a:spcBef>
              <a:spcAft>
                <a:spcPts val="0"/>
              </a:spcAft>
              <a:buSzPts val="1300"/>
              <a:buFont typeface="Lato"/>
              <a:buChar char="●"/>
            </a:pPr>
            <a:r>
              <a:rPr lang="en-GB" sz="1300">
                <a:latin typeface="Lato"/>
                <a:ea typeface="Lato"/>
                <a:cs typeface="Lato"/>
                <a:sym typeface="Lato"/>
              </a:rPr>
              <a:t>We developed both designs and showed both the designs to an equal number of people which helped us to make that important decision about the design and layout of the homepage</a:t>
            </a:r>
            <a:r>
              <a:rPr lang="en-GB" sz="1300">
                <a:latin typeface="Lato"/>
                <a:ea typeface="Lato"/>
                <a:cs typeface="Lato"/>
                <a:sym typeface="Lato"/>
              </a:rPr>
              <a:t>	</a:t>
            </a:r>
            <a:endParaRPr sz="1300">
              <a:latin typeface="Lato"/>
              <a:ea typeface="Lato"/>
              <a:cs typeface="Lato"/>
              <a:sym typeface="Lato"/>
            </a:endParaRPr>
          </a:p>
        </p:txBody>
      </p:sp>
      <p:pic>
        <p:nvPicPr>
          <p:cNvPr id="330" name="Google Shape;330;p41"/>
          <p:cNvPicPr preferRelativeResize="0"/>
          <p:nvPr/>
        </p:nvPicPr>
        <p:blipFill>
          <a:blip r:embed="rId3">
            <a:alphaModFix/>
          </a:blip>
          <a:stretch>
            <a:fillRect/>
          </a:stretch>
        </p:blipFill>
        <p:spPr>
          <a:xfrm>
            <a:off x="5879700" y="1314525"/>
            <a:ext cx="3188501" cy="33031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4" name="Shape 334"/>
        <p:cNvGrpSpPr/>
        <p:nvPr/>
      </p:nvGrpSpPr>
      <p:grpSpPr>
        <a:xfrm>
          <a:off x="0" y="0"/>
          <a:ext cx="0" cy="0"/>
          <a:chOff x="0" y="0"/>
          <a:chExt cx="0" cy="0"/>
        </a:xfrm>
      </p:grpSpPr>
      <p:sp>
        <p:nvSpPr>
          <p:cNvPr id="335" name="Google Shape;335;p42"/>
          <p:cNvSpPr txBox="1"/>
          <p:nvPr>
            <p:ph type="title"/>
          </p:nvPr>
        </p:nvSpPr>
        <p:spPr>
          <a:xfrm>
            <a:off x="2634200" y="2036550"/>
            <a:ext cx="3975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IBM DESIGN THINKING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196050" y="408050"/>
            <a:ext cx="76884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Needs</a:t>
            </a:r>
            <a:endParaRPr/>
          </a:p>
        </p:txBody>
      </p:sp>
      <p:sp>
        <p:nvSpPr>
          <p:cNvPr id="341" name="Google Shape;341;p43"/>
          <p:cNvSpPr txBox="1"/>
          <p:nvPr/>
        </p:nvSpPr>
        <p:spPr>
          <a:xfrm>
            <a:off x="310825" y="1357950"/>
            <a:ext cx="8542500" cy="3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What do you need as a user in an online Job Portal? With the perspective of a Job Seeker, you need to see jobs based on your respective domain, apply for jobs, view events, message recruiters and other user. We jot down all the possible needs of a job seeker. Keeping in mind a recruiter, you jot down and think deep about all the possible needs of the recruiter such as posting jobs in a particular domain, creating events and inviting people, viewing information about the applicants are some of the important user needs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Can it be a all-in-one job portal? Apart from the primary features, what other functionalities could be integrated which would serve important to job seekers and recruiters? Will we be able to implement them in the time frame and with the allocated resources?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The users should be the only focus while designing the application and at every stage, we should have the maximum user participation so that the application can better serve its target audience and the application would be a stand out product</a:t>
            </a:r>
            <a:endParaRPr>
              <a:solidFill>
                <a:srgbClr val="FFFFFF"/>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196050" y="408050"/>
            <a:ext cx="80256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IBM DESIGN THINKING PRINCIPLES</a:t>
            </a:r>
            <a:endParaRPr/>
          </a:p>
        </p:txBody>
      </p:sp>
      <p:sp>
        <p:nvSpPr>
          <p:cNvPr id="347" name="Google Shape;347;p44"/>
          <p:cNvSpPr txBox="1"/>
          <p:nvPr/>
        </p:nvSpPr>
        <p:spPr>
          <a:xfrm>
            <a:off x="310825" y="1357950"/>
            <a:ext cx="8542500" cy="35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FFFF"/>
                </a:solidFill>
                <a:latin typeface="Lato"/>
                <a:ea typeface="Lato"/>
                <a:cs typeface="Lato"/>
                <a:sym typeface="Lato"/>
              </a:rPr>
              <a:t>A focus on user outcomes :</a:t>
            </a:r>
            <a:endParaRPr sz="1600">
              <a:solidFill>
                <a:srgbClr val="00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It starts with the user i.e. recruiters and job seekers and focusing on their needs and wrap the services and functionalities via the application </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Regular efforts should be made by JobGet to change the requirements as per the user requirements and to match the current trends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00FFFF"/>
                </a:solidFill>
                <a:latin typeface="Lato"/>
                <a:ea typeface="Lato"/>
                <a:cs typeface="Lato"/>
                <a:sym typeface="Lato"/>
              </a:rPr>
              <a:t>Multidisciplinary teams</a:t>
            </a:r>
            <a:r>
              <a:rPr lang="en-GB" sz="1600">
                <a:solidFill>
                  <a:srgbClr val="00FFFF"/>
                </a:solidFill>
                <a:latin typeface="Lato"/>
                <a:ea typeface="Lato"/>
                <a:cs typeface="Lato"/>
                <a:sym typeface="Lato"/>
              </a:rPr>
              <a:t> :</a:t>
            </a:r>
            <a:endParaRPr sz="1600">
              <a:solidFill>
                <a:srgbClr val="00FFFF"/>
              </a:solidFill>
              <a:latin typeface="Lato"/>
              <a:ea typeface="Lato"/>
              <a:cs typeface="Lato"/>
              <a:sym typeface="Lato"/>
            </a:endParaRPr>
          </a:p>
          <a:p>
            <a:pPr indent="0" lvl="0" marL="0" rtl="0" algn="l">
              <a:spcBef>
                <a:spcPts val="0"/>
              </a:spcBef>
              <a:spcAft>
                <a:spcPts val="0"/>
              </a:spcAft>
              <a:buNone/>
            </a:pPr>
            <a:r>
              <a:t/>
            </a:r>
            <a:endParaRPr sz="1600">
              <a:solidFill>
                <a:srgbClr val="00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Moving fast with the trends and the ever-changing user requirements is difficult to achieve with the traditional waterfall processes of incremental design</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Multidisciplinary teams like UX, Requirement Gathering, Development, Marketing teams working in unison not only generate better solutions to the user needs but would also account to a foundation of trust</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5"/>
          <p:cNvSpPr txBox="1"/>
          <p:nvPr>
            <p:ph type="title"/>
          </p:nvPr>
        </p:nvSpPr>
        <p:spPr>
          <a:xfrm>
            <a:off x="196050" y="408050"/>
            <a:ext cx="80256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IBM DESIGN THINKING PRINCIPLES</a:t>
            </a:r>
            <a:endParaRPr/>
          </a:p>
        </p:txBody>
      </p:sp>
      <p:sp>
        <p:nvSpPr>
          <p:cNvPr id="353" name="Google Shape;353;p45"/>
          <p:cNvSpPr txBox="1"/>
          <p:nvPr/>
        </p:nvSpPr>
        <p:spPr>
          <a:xfrm>
            <a:off x="310825" y="1357950"/>
            <a:ext cx="8542500" cy="19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FFFF"/>
                </a:solidFill>
                <a:latin typeface="Lato"/>
                <a:ea typeface="Lato"/>
                <a:cs typeface="Lato"/>
                <a:sym typeface="Lato"/>
              </a:rPr>
              <a:t>Relentless ReInventions </a:t>
            </a:r>
            <a:r>
              <a:rPr lang="en-GB" sz="1600">
                <a:solidFill>
                  <a:srgbClr val="00FFFF"/>
                </a:solidFill>
                <a:latin typeface="Lato"/>
                <a:ea typeface="Lato"/>
                <a:cs typeface="Lato"/>
                <a:sym typeface="Lato"/>
              </a:rPr>
              <a:t> :</a:t>
            </a:r>
            <a:endParaRPr sz="1600">
              <a:solidFill>
                <a:srgbClr val="00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At JobGet, everything i.e. even the oldest feature to the newest solutions are considered as a prototype which helps in getting the best solutions to the user needs</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Some examples of prototypes which were built due to the relentless inventions are integrating a competitive coding platform, adding a tool that calculates resume score, improvement in the user statistics with incorporating features like sorting statistics with respect to time etc.</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196050" y="408050"/>
            <a:ext cx="80256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Loop	</a:t>
            </a:r>
            <a:endParaRPr/>
          </a:p>
        </p:txBody>
      </p:sp>
      <p:sp>
        <p:nvSpPr>
          <p:cNvPr id="359" name="Google Shape;359;p46"/>
          <p:cNvSpPr txBox="1"/>
          <p:nvPr/>
        </p:nvSpPr>
        <p:spPr>
          <a:xfrm>
            <a:off x="310825" y="1193125"/>
            <a:ext cx="4892700" cy="38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FFFF"/>
                </a:solidFill>
                <a:latin typeface="Lato"/>
                <a:ea typeface="Lato"/>
                <a:cs typeface="Lato"/>
                <a:sym typeface="Lato"/>
              </a:rPr>
              <a:t>Observe</a:t>
            </a:r>
            <a:r>
              <a:rPr lang="en-GB" sz="1600">
                <a:solidFill>
                  <a:srgbClr val="00FFFF"/>
                </a:solidFill>
                <a:latin typeface="Lato"/>
                <a:ea typeface="Lato"/>
                <a:cs typeface="Lato"/>
                <a:sym typeface="Lato"/>
              </a:rPr>
              <a:t>  :</a:t>
            </a:r>
            <a:endParaRPr sz="1600">
              <a:solidFill>
                <a:srgbClr val="00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A precise observation of user’s needs regularly along with what other applications have missed and if we could capitalize on them</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00FFFF"/>
                </a:solidFill>
                <a:latin typeface="Lato"/>
                <a:ea typeface="Lato"/>
                <a:cs typeface="Lato"/>
                <a:sym typeface="Lato"/>
              </a:rPr>
              <a:t>Reflect  :</a:t>
            </a:r>
            <a:endParaRPr sz="1600">
              <a:solidFill>
                <a:srgbClr val="00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After the observation phase, all the information should be taken into consideration and reflected with intent. There is not an all-in-one platform, job seekers have to visit different platforms for resume review or to test their coding skills, recruiters do not get a candidate score matching the description of the job which helped us to build JobGet</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00FFFF"/>
                </a:solidFill>
                <a:latin typeface="Lato"/>
                <a:ea typeface="Lato"/>
                <a:cs typeface="Lato"/>
                <a:sym typeface="Lato"/>
              </a:rPr>
              <a:t>Make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Make is about taking the results of the reflecting phase and figuring out if these abstract results can be converted into intent and if they can add value</a:t>
            </a:r>
            <a:endParaRPr>
              <a:solidFill>
                <a:srgbClr val="FFFFFF"/>
              </a:solidFill>
              <a:latin typeface="Lato"/>
              <a:ea typeface="Lato"/>
              <a:cs typeface="Lato"/>
              <a:sym typeface="Lato"/>
            </a:endParaRPr>
          </a:p>
        </p:txBody>
      </p:sp>
      <p:pic>
        <p:nvPicPr>
          <p:cNvPr id="360" name="Google Shape;360;p46"/>
          <p:cNvPicPr preferRelativeResize="0"/>
          <p:nvPr/>
        </p:nvPicPr>
        <p:blipFill>
          <a:blip r:embed="rId3">
            <a:alphaModFix/>
          </a:blip>
          <a:stretch>
            <a:fillRect/>
          </a:stretch>
        </p:blipFill>
        <p:spPr>
          <a:xfrm>
            <a:off x="5203525" y="1321850"/>
            <a:ext cx="3788075" cy="3323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0"/>
          <p:cNvSpPr txBox="1"/>
          <p:nvPr>
            <p:ph idx="2" type="body"/>
          </p:nvPr>
        </p:nvSpPr>
        <p:spPr>
          <a:xfrm>
            <a:off x="5084050" y="67825"/>
            <a:ext cx="3969000" cy="4950300"/>
          </a:xfrm>
          <a:prstGeom prst="rect">
            <a:avLst/>
          </a:prstGeom>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Font typeface="Raleway"/>
              <a:buChar char="❖"/>
            </a:pPr>
            <a:r>
              <a:rPr lang="en-GB" sz="1600">
                <a:latin typeface="Raleway"/>
                <a:ea typeface="Raleway"/>
                <a:cs typeface="Raleway"/>
                <a:sym typeface="Raleway"/>
              </a:rPr>
              <a:t>The </a:t>
            </a:r>
            <a:r>
              <a:rPr lang="en-GB" sz="1600">
                <a:latin typeface="Raleway"/>
                <a:ea typeface="Raleway"/>
                <a:cs typeface="Raleway"/>
                <a:sym typeface="Raleway"/>
              </a:rPr>
              <a:t>essential interface elements that make up the UI are chosen and arranged in this design phase</a:t>
            </a:r>
            <a:endParaRPr sz="1600">
              <a:latin typeface="Raleway"/>
              <a:ea typeface="Raleway"/>
              <a:cs typeface="Raleway"/>
              <a:sym typeface="Raleway"/>
            </a:endParaRPr>
          </a:p>
          <a:p>
            <a:pPr indent="-330200" lvl="0" marL="457200" rtl="0" algn="just">
              <a:lnSpc>
                <a:spcPct val="150000"/>
              </a:lnSpc>
              <a:spcBef>
                <a:spcPts val="0"/>
              </a:spcBef>
              <a:spcAft>
                <a:spcPts val="0"/>
              </a:spcAft>
              <a:buSzPts val="1600"/>
              <a:buFont typeface="Raleway"/>
              <a:buChar char="❖"/>
            </a:pPr>
            <a:r>
              <a:rPr lang="en-GB" sz="1600">
                <a:latin typeface="Raleway"/>
                <a:ea typeface="Raleway"/>
                <a:cs typeface="Raleway"/>
                <a:sym typeface="Raleway"/>
              </a:rPr>
              <a:t>This includes the design of primary buttons, text fields and the white spaces that can be deliberately used to make the screen look clutter free etc.</a:t>
            </a:r>
            <a:endParaRPr sz="1600">
              <a:latin typeface="Raleway"/>
              <a:ea typeface="Raleway"/>
              <a:cs typeface="Raleway"/>
              <a:sym typeface="Raleway"/>
            </a:endParaRPr>
          </a:p>
          <a:p>
            <a:pPr indent="-330200" lvl="0" marL="457200" rtl="0" algn="just">
              <a:lnSpc>
                <a:spcPct val="150000"/>
              </a:lnSpc>
              <a:spcBef>
                <a:spcPts val="0"/>
              </a:spcBef>
              <a:spcAft>
                <a:spcPts val="0"/>
              </a:spcAft>
              <a:buSzPts val="1600"/>
              <a:buFont typeface="Raleway"/>
              <a:buChar char="❖"/>
            </a:pPr>
            <a:r>
              <a:rPr lang="en-GB" sz="1600">
                <a:latin typeface="Raleway"/>
                <a:ea typeface="Raleway"/>
                <a:cs typeface="Raleway"/>
                <a:sym typeface="Raleway"/>
              </a:rPr>
              <a:t>In our project we chose on where the various elements will be placed and designed the components to give a consistent look and feel</a:t>
            </a:r>
            <a:endParaRPr sz="1600">
              <a:latin typeface="Raleway"/>
              <a:ea typeface="Raleway"/>
              <a:cs typeface="Raleway"/>
              <a:sym typeface="Raleway"/>
            </a:endParaRPr>
          </a:p>
        </p:txBody>
      </p:sp>
      <p:sp>
        <p:nvSpPr>
          <p:cNvPr id="188" name="Google Shape;188;p20"/>
          <p:cNvSpPr txBox="1"/>
          <p:nvPr>
            <p:ph type="title"/>
          </p:nvPr>
        </p:nvSpPr>
        <p:spPr>
          <a:xfrm>
            <a:off x="730000" y="1471050"/>
            <a:ext cx="33009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GB"/>
              <a:t>SKELETON PLANE</a:t>
            </a:r>
            <a:endParaRPr/>
          </a:p>
          <a:p>
            <a:pPr indent="0" lvl="0" marL="0" rtl="0" algn="l">
              <a:lnSpc>
                <a:spcPct val="115000"/>
              </a:lnSpc>
              <a:spcBef>
                <a:spcPts val="0"/>
              </a:spcBef>
              <a:spcAft>
                <a:spcPts val="0"/>
              </a:spcAft>
              <a:buNone/>
            </a:pPr>
            <a:r>
              <a:rPr lang="en-GB" sz="2400">
                <a:solidFill>
                  <a:schemeClr val="accent1"/>
                </a:solidFill>
              </a:rPr>
              <a:t>    </a:t>
            </a:r>
            <a:r>
              <a:rPr lang="en-GB" sz="2200">
                <a:solidFill>
                  <a:schemeClr val="accent1"/>
                </a:solidFill>
              </a:rPr>
              <a:t>INTERFACE DESIGN</a:t>
            </a:r>
            <a:endParaRPr sz="2200">
              <a:solidFill>
                <a:schemeClr val="accent1"/>
              </a:solidFill>
            </a:endParaRPr>
          </a:p>
          <a:p>
            <a:pPr indent="0" lvl="0" marL="0" rtl="0" algn="ctr">
              <a:spcBef>
                <a:spcPts val="16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196050" y="408050"/>
            <a:ext cx="8025600" cy="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Keys	</a:t>
            </a:r>
            <a:endParaRPr/>
          </a:p>
        </p:txBody>
      </p:sp>
      <p:sp>
        <p:nvSpPr>
          <p:cNvPr id="366" name="Google Shape;366;p47"/>
          <p:cNvSpPr txBox="1"/>
          <p:nvPr/>
        </p:nvSpPr>
        <p:spPr>
          <a:xfrm>
            <a:off x="310825" y="1133100"/>
            <a:ext cx="4892700" cy="38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00FFFF"/>
                </a:solidFill>
                <a:latin typeface="Lato"/>
                <a:ea typeface="Lato"/>
                <a:cs typeface="Lato"/>
                <a:sym typeface="Lato"/>
              </a:rPr>
              <a:t>Hills</a:t>
            </a:r>
            <a:r>
              <a:rPr lang="en-GB" sz="1600">
                <a:solidFill>
                  <a:srgbClr val="00FFFF"/>
                </a:solidFill>
                <a:latin typeface="Lato"/>
                <a:ea typeface="Lato"/>
                <a:cs typeface="Lato"/>
                <a:sym typeface="Lato"/>
              </a:rPr>
              <a:t> (Who, What, Wow!) :</a:t>
            </a:r>
            <a:endParaRPr sz="1600">
              <a:solidFill>
                <a:srgbClr val="00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A team or an individual is assigned a specific task or functionality and the deliverable is measured by a differentiator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00FFFF"/>
                </a:solidFill>
                <a:latin typeface="Lato"/>
                <a:ea typeface="Lato"/>
                <a:cs typeface="Lato"/>
                <a:sym typeface="Lato"/>
              </a:rPr>
              <a:t>Playbacks</a:t>
            </a:r>
            <a:r>
              <a:rPr lang="en-GB" sz="1600">
                <a:solidFill>
                  <a:srgbClr val="00FFFF"/>
                </a:solidFill>
                <a:latin typeface="Lato"/>
                <a:ea typeface="Lato"/>
                <a:cs typeface="Lato"/>
                <a:sym typeface="Lato"/>
              </a:rPr>
              <a:t>  :</a:t>
            </a:r>
            <a:endParaRPr sz="1600">
              <a:solidFill>
                <a:srgbClr val="00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Playback involves conducting meetings and sessions with the team to keep a track of the development with respect to the timeline. We analyzed the codechamp model, messaging model, job seeker workflow model etc. and created a prototype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00FFFF"/>
                </a:solidFill>
                <a:latin typeface="Lato"/>
                <a:ea typeface="Lato"/>
                <a:cs typeface="Lato"/>
                <a:sym typeface="Lato"/>
              </a:rPr>
              <a:t>Sponsor users</a:t>
            </a:r>
            <a:r>
              <a:rPr lang="en-GB" sz="1600">
                <a:solidFill>
                  <a:srgbClr val="00FFFF"/>
                </a:solidFill>
                <a:latin typeface="Lato"/>
                <a:ea typeface="Lato"/>
                <a:cs typeface="Lato"/>
                <a:sym typeface="Lato"/>
              </a:rPr>
              <a:t>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Bringing the actual user into the team and making the user an important part of building the prototype can contribute to making some important decisions on which features could be added on to JobGet, in our case we participated the users with the help of surveys</a:t>
            </a:r>
            <a:endParaRPr>
              <a:solidFill>
                <a:srgbClr val="FFFFFF"/>
              </a:solidFill>
              <a:latin typeface="Lato"/>
              <a:ea typeface="Lato"/>
              <a:cs typeface="Lato"/>
              <a:sym typeface="Lato"/>
            </a:endParaRPr>
          </a:p>
        </p:txBody>
      </p:sp>
      <p:pic>
        <p:nvPicPr>
          <p:cNvPr id="367" name="Google Shape;367;p47"/>
          <p:cNvPicPr preferRelativeResize="0"/>
          <p:nvPr/>
        </p:nvPicPr>
        <p:blipFill>
          <a:blip r:embed="rId3">
            <a:alphaModFix/>
          </a:blip>
          <a:stretch>
            <a:fillRect/>
          </a:stretch>
        </p:blipFill>
        <p:spPr>
          <a:xfrm>
            <a:off x="5154550" y="1398050"/>
            <a:ext cx="3837050" cy="3176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8"/>
          <p:cNvSpPr txBox="1"/>
          <p:nvPr>
            <p:ph type="title"/>
          </p:nvPr>
        </p:nvSpPr>
        <p:spPr>
          <a:xfrm>
            <a:off x="729450" y="2132575"/>
            <a:ext cx="66738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            Style Guide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9"/>
          <p:cNvSpPr txBox="1"/>
          <p:nvPr>
            <p:ph type="title"/>
          </p:nvPr>
        </p:nvSpPr>
        <p:spPr>
          <a:xfrm>
            <a:off x="721225" y="1352675"/>
            <a:ext cx="37680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 Style Guide?</a:t>
            </a:r>
            <a:endParaRPr/>
          </a:p>
        </p:txBody>
      </p:sp>
      <p:sp>
        <p:nvSpPr>
          <p:cNvPr id="378" name="Google Shape;378;p49"/>
          <p:cNvSpPr txBox="1"/>
          <p:nvPr>
            <p:ph idx="1" type="body"/>
          </p:nvPr>
        </p:nvSpPr>
        <p:spPr>
          <a:xfrm>
            <a:off x="721225" y="1997800"/>
            <a:ext cx="35364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A style guide is a reference tool that helps maintain consistency in what a brand looks, feels and sounds like. It’s so powerful that some people even call it a brand bible - but don’t let that intimidate you, those are different names for the same document.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Using a brand style guide ensures that your brand looks and feels the same, even when you have different people working on marketing, design, sales and development.</a:t>
            </a:r>
            <a:endParaRPr sz="1200"/>
          </a:p>
        </p:txBody>
      </p:sp>
      <p:sp>
        <p:nvSpPr>
          <p:cNvPr id="379" name="Google Shape;379;p49"/>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700">
              <a:solidFill>
                <a:srgbClr val="000000"/>
              </a:solidFill>
              <a:latin typeface="Lato"/>
              <a:ea typeface="Lato"/>
              <a:cs typeface="Lato"/>
              <a:sym typeface="Lato"/>
            </a:endParaRPr>
          </a:p>
        </p:txBody>
      </p:sp>
      <p:pic>
        <p:nvPicPr>
          <p:cNvPr id="380" name="Google Shape;380;p49"/>
          <p:cNvPicPr preferRelativeResize="0"/>
          <p:nvPr/>
        </p:nvPicPr>
        <p:blipFill>
          <a:blip r:embed="rId3">
            <a:alphaModFix/>
          </a:blip>
          <a:stretch>
            <a:fillRect/>
          </a:stretch>
        </p:blipFill>
        <p:spPr>
          <a:xfrm>
            <a:off x="4516475" y="1432525"/>
            <a:ext cx="4580949" cy="2549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0"/>
          <p:cNvSpPr txBox="1"/>
          <p:nvPr>
            <p:ph type="title"/>
          </p:nvPr>
        </p:nvSpPr>
        <p:spPr>
          <a:xfrm>
            <a:off x="730000" y="23092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Essential Elements of a Style Guide</a:t>
            </a:r>
            <a:endParaRPr/>
          </a:p>
        </p:txBody>
      </p:sp>
      <p:pic>
        <p:nvPicPr>
          <p:cNvPr id="386" name="Google Shape;386;p50"/>
          <p:cNvPicPr preferRelativeResize="0"/>
          <p:nvPr/>
        </p:nvPicPr>
        <p:blipFill>
          <a:blip r:embed="rId3">
            <a:alphaModFix/>
          </a:blip>
          <a:stretch>
            <a:fillRect/>
          </a:stretch>
        </p:blipFill>
        <p:spPr>
          <a:xfrm>
            <a:off x="4173250" y="684825"/>
            <a:ext cx="4808300" cy="42577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721225" y="1352675"/>
            <a:ext cx="37680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Brand Story</a:t>
            </a:r>
            <a:endParaRPr/>
          </a:p>
        </p:txBody>
      </p:sp>
      <p:sp>
        <p:nvSpPr>
          <p:cNvPr id="392" name="Google Shape;392;p51"/>
          <p:cNvSpPr txBox="1"/>
          <p:nvPr>
            <p:ph idx="1" type="body"/>
          </p:nvPr>
        </p:nvSpPr>
        <p:spPr>
          <a:xfrm>
            <a:off x="721225" y="1997800"/>
            <a:ext cx="35364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GB" sz="1200"/>
              <a:t>Introducing JobGet to the world. A simple summary will give people insight into the heart and soul of JobGet, which will help them understand how to represent JobGet.</a:t>
            </a:r>
            <a:endParaRPr sz="1200"/>
          </a:p>
        </p:txBody>
      </p:sp>
      <p:sp>
        <p:nvSpPr>
          <p:cNvPr id="393" name="Google Shape;393;p51"/>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700">
              <a:solidFill>
                <a:srgbClr val="000000"/>
              </a:solidFill>
              <a:latin typeface="Lato"/>
              <a:ea typeface="Lato"/>
              <a:cs typeface="Lato"/>
              <a:sym typeface="Lato"/>
            </a:endParaRPr>
          </a:p>
        </p:txBody>
      </p:sp>
      <p:pic>
        <p:nvPicPr>
          <p:cNvPr id="394" name="Google Shape;394;p51"/>
          <p:cNvPicPr preferRelativeResize="0"/>
          <p:nvPr/>
        </p:nvPicPr>
        <p:blipFill rotWithShape="1">
          <a:blip r:embed="rId3">
            <a:alphaModFix/>
          </a:blip>
          <a:srcRect b="2015" l="0" r="0" t="2015"/>
          <a:stretch/>
        </p:blipFill>
        <p:spPr>
          <a:xfrm>
            <a:off x="4489225" y="954350"/>
            <a:ext cx="4608200" cy="3720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2"/>
          <p:cNvSpPr txBox="1"/>
          <p:nvPr>
            <p:ph type="title"/>
          </p:nvPr>
        </p:nvSpPr>
        <p:spPr>
          <a:xfrm>
            <a:off x="721225" y="1352675"/>
            <a:ext cx="37680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Logo</a:t>
            </a:r>
            <a:endParaRPr/>
          </a:p>
        </p:txBody>
      </p:sp>
      <p:sp>
        <p:nvSpPr>
          <p:cNvPr id="400" name="Google Shape;400;p52"/>
          <p:cNvSpPr txBox="1"/>
          <p:nvPr>
            <p:ph idx="1" type="body"/>
          </p:nvPr>
        </p:nvSpPr>
        <p:spPr>
          <a:xfrm>
            <a:off x="721225" y="1997800"/>
            <a:ext cx="35364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GB" sz="1200"/>
              <a:t>JobGet’s logo is a perfect blend of the wordmark with an icon and the tagline which perfectly describes JobGet’s mission and correctly conveys it to the target audience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Including all approved versions of JobGet’s logo and describing when to use each one and showing visual examples to make it clear. Some of the logo guidelines which can be defined are logo’s size, space, colors and dont’s</a:t>
            </a:r>
            <a:endParaRPr sz="1200"/>
          </a:p>
        </p:txBody>
      </p:sp>
      <p:sp>
        <p:nvSpPr>
          <p:cNvPr id="401" name="Google Shape;401;p52"/>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700">
              <a:solidFill>
                <a:srgbClr val="000000"/>
              </a:solidFill>
              <a:latin typeface="Lato"/>
              <a:ea typeface="Lato"/>
              <a:cs typeface="Lato"/>
              <a:sym typeface="Lato"/>
            </a:endParaRPr>
          </a:p>
        </p:txBody>
      </p:sp>
      <p:pic>
        <p:nvPicPr>
          <p:cNvPr id="402" name="Google Shape;402;p52"/>
          <p:cNvPicPr preferRelativeResize="0"/>
          <p:nvPr/>
        </p:nvPicPr>
        <p:blipFill rotWithShape="1">
          <a:blip r:embed="rId3">
            <a:alphaModFix/>
          </a:blip>
          <a:srcRect b="12557" l="0" r="0" t="12564"/>
          <a:stretch/>
        </p:blipFill>
        <p:spPr>
          <a:xfrm>
            <a:off x="4876425" y="1034725"/>
            <a:ext cx="4144800" cy="3425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3"/>
          <p:cNvSpPr txBox="1"/>
          <p:nvPr>
            <p:ph type="title"/>
          </p:nvPr>
        </p:nvSpPr>
        <p:spPr>
          <a:xfrm>
            <a:off x="721225" y="1352675"/>
            <a:ext cx="37680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Color Palette</a:t>
            </a:r>
            <a:endParaRPr/>
          </a:p>
        </p:txBody>
      </p:sp>
      <p:sp>
        <p:nvSpPr>
          <p:cNvPr id="408" name="Google Shape;408;p53"/>
          <p:cNvSpPr txBox="1"/>
          <p:nvPr>
            <p:ph idx="1" type="body"/>
          </p:nvPr>
        </p:nvSpPr>
        <p:spPr>
          <a:xfrm>
            <a:off x="721225" y="1997800"/>
            <a:ext cx="35364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Defining a brand palette goes a long way towards creating a consistent look and feel. Most Brands choose 5 or fewer colors and don’t stray too far from the hues of the logo.</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JobGet has done the same by making the color palette of colors in accordance with the JobGet logo and used throughout the application which provides a consistent look and feel</a:t>
            </a:r>
            <a:endParaRPr sz="1200"/>
          </a:p>
        </p:txBody>
      </p:sp>
      <p:sp>
        <p:nvSpPr>
          <p:cNvPr id="409" name="Google Shape;409;p53"/>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700">
              <a:solidFill>
                <a:srgbClr val="000000"/>
              </a:solidFill>
              <a:latin typeface="Lato"/>
              <a:ea typeface="Lato"/>
              <a:cs typeface="Lato"/>
              <a:sym typeface="Lato"/>
            </a:endParaRPr>
          </a:p>
        </p:txBody>
      </p:sp>
      <p:pic>
        <p:nvPicPr>
          <p:cNvPr id="410" name="Google Shape;410;p53"/>
          <p:cNvPicPr preferRelativeResize="0"/>
          <p:nvPr/>
        </p:nvPicPr>
        <p:blipFill>
          <a:blip r:embed="rId3">
            <a:alphaModFix/>
          </a:blip>
          <a:stretch>
            <a:fillRect/>
          </a:stretch>
        </p:blipFill>
        <p:spPr>
          <a:xfrm>
            <a:off x="5937025" y="1295400"/>
            <a:ext cx="1733550" cy="1609725"/>
          </a:xfrm>
          <a:prstGeom prst="rect">
            <a:avLst/>
          </a:prstGeom>
          <a:noFill/>
          <a:ln>
            <a:noFill/>
          </a:ln>
        </p:spPr>
      </p:pic>
      <p:pic>
        <p:nvPicPr>
          <p:cNvPr id="411" name="Google Shape;411;p53"/>
          <p:cNvPicPr preferRelativeResize="0"/>
          <p:nvPr/>
        </p:nvPicPr>
        <p:blipFill>
          <a:blip r:embed="rId4">
            <a:alphaModFix/>
          </a:blip>
          <a:stretch>
            <a:fillRect/>
          </a:stretch>
        </p:blipFill>
        <p:spPr>
          <a:xfrm>
            <a:off x="4943425" y="3057525"/>
            <a:ext cx="3831344" cy="1933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721225" y="1352675"/>
            <a:ext cx="37680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Typography</a:t>
            </a:r>
            <a:endParaRPr/>
          </a:p>
        </p:txBody>
      </p:sp>
      <p:sp>
        <p:nvSpPr>
          <p:cNvPr id="417" name="Google Shape;417;p54"/>
          <p:cNvSpPr txBox="1"/>
          <p:nvPr>
            <p:ph idx="1" type="body"/>
          </p:nvPr>
        </p:nvSpPr>
        <p:spPr>
          <a:xfrm>
            <a:off x="721225" y="1997800"/>
            <a:ext cx="35364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Another big part of Identity design is font selection.</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We have used Arial which come from sans-serif font family. It acts  neutral but is contemporary. It is clean, straight-forward and futuristic. The font-sizes used throughout are 28,24,14 and 12.</a:t>
            </a:r>
            <a:endParaRPr sz="1200"/>
          </a:p>
          <a:p>
            <a:pPr indent="0" lvl="0" marL="0" rtl="0" algn="l">
              <a:spcBef>
                <a:spcPts val="0"/>
              </a:spcBef>
              <a:spcAft>
                <a:spcPts val="0"/>
              </a:spcAft>
              <a:buNone/>
            </a:pPr>
            <a:r>
              <a:rPr lang="en-GB" sz="1200"/>
              <a:t>Bold and Italics are used to give emphasis to important information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418" name="Google Shape;418;p54"/>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700">
              <a:solidFill>
                <a:srgbClr val="000000"/>
              </a:solidFill>
              <a:latin typeface="Lato"/>
              <a:ea typeface="Lato"/>
              <a:cs typeface="Lato"/>
              <a:sym typeface="Lato"/>
            </a:endParaRPr>
          </a:p>
        </p:txBody>
      </p:sp>
      <p:pic>
        <p:nvPicPr>
          <p:cNvPr id="419" name="Google Shape;419;p54"/>
          <p:cNvPicPr preferRelativeResize="0"/>
          <p:nvPr/>
        </p:nvPicPr>
        <p:blipFill>
          <a:blip r:embed="rId3">
            <a:alphaModFix/>
          </a:blip>
          <a:stretch>
            <a:fillRect/>
          </a:stretch>
        </p:blipFill>
        <p:spPr>
          <a:xfrm>
            <a:off x="4641625" y="2133600"/>
            <a:ext cx="4286250" cy="1533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721225" y="1352675"/>
            <a:ext cx="37680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Evolution of the brand</a:t>
            </a:r>
            <a:endParaRPr/>
          </a:p>
        </p:txBody>
      </p:sp>
      <p:sp>
        <p:nvSpPr>
          <p:cNvPr id="425" name="Google Shape;425;p55"/>
          <p:cNvSpPr txBox="1"/>
          <p:nvPr>
            <p:ph idx="1" type="body"/>
          </p:nvPr>
        </p:nvSpPr>
        <p:spPr>
          <a:xfrm>
            <a:off x="721225" y="1997800"/>
            <a:ext cx="3536400" cy="26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brand style guide is a living, breathing document. You will end up learning what works as you use it, and you can always add to it or adjust the information. The most important thing is to set a solid foundation by creating one.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Designate one place to keep ideas as they come up, so you can easily find them when it’s time to review. Then calendar time to review and revisit and refresh your style guide.JobGet does this once every 3 months.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426" name="Google Shape;426;p55"/>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700">
              <a:solidFill>
                <a:srgbClr val="000000"/>
              </a:solidFill>
              <a:latin typeface="Lato"/>
              <a:ea typeface="Lato"/>
              <a:cs typeface="Lato"/>
              <a:sym typeface="Lato"/>
            </a:endParaRPr>
          </a:p>
        </p:txBody>
      </p:sp>
      <p:pic>
        <p:nvPicPr>
          <p:cNvPr id="427" name="Google Shape;427;p55"/>
          <p:cNvPicPr preferRelativeResize="0"/>
          <p:nvPr/>
        </p:nvPicPr>
        <p:blipFill>
          <a:blip r:embed="rId3">
            <a:alphaModFix/>
          </a:blip>
          <a:stretch>
            <a:fillRect/>
          </a:stretch>
        </p:blipFill>
        <p:spPr>
          <a:xfrm>
            <a:off x="4711525" y="1225600"/>
            <a:ext cx="1717850" cy="1165325"/>
          </a:xfrm>
          <a:prstGeom prst="rect">
            <a:avLst/>
          </a:prstGeom>
          <a:noFill/>
          <a:ln>
            <a:noFill/>
          </a:ln>
        </p:spPr>
      </p:pic>
      <p:pic>
        <p:nvPicPr>
          <p:cNvPr id="428" name="Google Shape;428;p55"/>
          <p:cNvPicPr preferRelativeResize="0"/>
          <p:nvPr/>
        </p:nvPicPr>
        <p:blipFill>
          <a:blip r:embed="rId4">
            <a:alphaModFix/>
          </a:blip>
          <a:stretch>
            <a:fillRect/>
          </a:stretch>
        </p:blipFill>
        <p:spPr>
          <a:xfrm>
            <a:off x="6651675" y="1165325"/>
            <a:ext cx="1654025" cy="1285875"/>
          </a:xfrm>
          <a:prstGeom prst="rect">
            <a:avLst/>
          </a:prstGeom>
          <a:noFill/>
          <a:ln>
            <a:noFill/>
          </a:ln>
        </p:spPr>
      </p:pic>
      <p:pic>
        <p:nvPicPr>
          <p:cNvPr id="429" name="Google Shape;429;p55"/>
          <p:cNvPicPr preferRelativeResize="0"/>
          <p:nvPr/>
        </p:nvPicPr>
        <p:blipFill>
          <a:blip r:embed="rId5">
            <a:alphaModFix/>
          </a:blip>
          <a:stretch>
            <a:fillRect/>
          </a:stretch>
        </p:blipFill>
        <p:spPr>
          <a:xfrm>
            <a:off x="4743438" y="2571750"/>
            <a:ext cx="1654025" cy="1384625"/>
          </a:xfrm>
          <a:prstGeom prst="rect">
            <a:avLst/>
          </a:prstGeom>
          <a:noFill/>
          <a:ln>
            <a:noFill/>
          </a:ln>
        </p:spPr>
      </p:pic>
      <p:pic>
        <p:nvPicPr>
          <p:cNvPr id="430" name="Google Shape;430;p55"/>
          <p:cNvPicPr preferRelativeResize="0"/>
          <p:nvPr/>
        </p:nvPicPr>
        <p:blipFill>
          <a:blip r:embed="rId6">
            <a:alphaModFix/>
          </a:blip>
          <a:stretch>
            <a:fillRect/>
          </a:stretch>
        </p:blipFill>
        <p:spPr>
          <a:xfrm>
            <a:off x="7031075" y="2495550"/>
            <a:ext cx="1274625" cy="1285875"/>
          </a:xfrm>
          <a:prstGeom prst="rect">
            <a:avLst/>
          </a:prstGeom>
          <a:noFill/>
          <a:ln>
            <a:noFill/>
          </a:ln>
        </p:spPr>
      </p:pic>
      <p:sp>
        <p:nvSpPr>
          <p:cNvPr id="431" name="Google Shape;431;p55"/>
          <p:cNvSpPr txBox="1"/>
          <p:nvPr/>
        </p:nvSpPr>
        <p:spPr>
          <a:xfrm>
            <a:off x="5229000" y="1109450"/>
            <a:ext cx="13161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2012</a:t>
            </a:r>
            <a:endParaRPr>
              <a:latin typeface="Lato"/>
              <a:ea typeface="Lato"/>
              <a:cs typeface="Lato"/>
              <a:sym typeface="Lato"/>
            </a:endParaRPr>
          </a:p>
        </p:txBody>
      </p:sp>
      <p:sp>
        <p:nvSpPr>
          <p:cNvPr id="432" name="Google Shape;432;p55"/>
          <p:cNvSpPr txBox="1"/>
          <p:nvPr/>
        </p:nvSpPr>
        <p:spPr>
          <a:xfrm>
            <a:off x="7286400" y="1109450"/>
            <a:ext cx="13161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2015</a:t>
            </a:r>
            <a:endParaRPr>
              <a:latin typeface="Lato"/>
              <a:ea typeface="Lato"/>
              <a:cs typeface="Lato"/>
              <a:sym typeface="Lato"/>
            </a:endParaRPr>
          </a:p>
        </p:txBody>
      </p:sp>
      <p:sp>
        <p:nvSpPr>
          <p:cNvPr id="433" name="Google Shape;433;p55"/>
          <p:cNvSpPr txBox="1"/>
          <p:nvPr/>
        </p:nvSpPr>
        <p:spPr>
          <a:xfrm>
            <a:off x="4912413" y="4046275"/>
            <a:ext cx="13161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           2017</a:t>
            </a:r>
            <a:endParaRPr>
              <a:latin typeface="Lato"/>
              <a:ea typeface="Lato"/>
              <a:cs typeface="Lato"/>
              <a:sym typeface="Lato"/>
            </a:endParaRPr>
          </a:p>
        </p:txBody>
      </p:sp>
      <p:sp>
        <p:nvSpPr>
          <p:cNvPr id="434" name="Google Shape;434;p55"/>
          <p:cNvSpPr txBox="1"/>
          <p:nvPr/>
        </p:nvSpPr>
        <p:spPr>
          <a:xfrm>
            <a:off x="6969813" y="4046275"/>
            <a:ext cx="13161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           2020</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6"/>
          <p:cNvSpPr txBox="1"/>
          <p:nvPr>
            <p:ph idx="1" type="body"/>
          </p:nvPr>
        </p:nvSpPr>
        <p:spPr>
          <a:xfrm>
            <a:off x="444475" y="589925"/>
            <a:ext cx="76500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t>SCREENSHOTS</a:t>
            </a:r>
            <a:endParaRPr b="1" sz="2400"/>
          </a:p>
        </p:txBody>
      </p:sp>
      <p:pic>
        <p:nvPicPr>
          <p:cNvPr id="440" name="Google Shape;440;p56"/>
          <p:cNvPicPr preferRelativeResize="0"/>
          <p:nvPr/>
        </p:nvPicPr>
        <p:blipFill>
          <a:blip r:embed="rId3">
            <a:alphaModFix/>
          </a:blip>
          <a:stretch>
            <a:fillRect/>
          </a:stretch>
        </p:blipFill>
        <p:spPr>
          <a:xfrm>
            <a:off x="537675" y="1490100"/>
            <a:ext cx="3860999" cy="2759299"/>
          </a:xfrm>
          <a:prstGeom prst="rect">
            <a:avLst/>
          </a:prstGeom>
          <a:noFill/>
          <a:ln>
            <a:noFill/>
          </a:ln>
        </p:spPr>
      </p:pic>
      <p:pic>
        <p:nvPicPr>
          <p:cNvPr id="441" name="Google Shape;441;p56"/>
          <p:cNvPicPr preferRelativeResize="0"/>
          <p:nvPr/>
        </p:nvPicPr>
        <p:blipFill>
          <a:blip r:embed="rId4">
            <a:alphaModFix/>
          </a:blip>
          <a:stretch>
            <a:fillRect/>
          </a:stretch>
        </p:blipFill>
        <p:spPr>
          <a:xfrm>
            <a:off x="4771775" y="1559237"/>
            <a:ext cx="4128100" cy="26901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1"/>
          <p:cNvSpPr txBox="1"/>
          <p:nvPr>
            <p:ph idx="2" type="body"/>
          </p:nvPr>
        </p:nvSpPr>
        <p:spPr>
          <a:xfrm>
            <a:off x="4652925" y="67825"/>
            <a:ext cx="4400100" cy="5143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600">
              <a:latin typeface="Raleway"/>
              <a:ea typeface="Raleway"/>
              <a:cs typeface="Raleway"/>
              <a:sym typeface="Raleway"/>
            </a:endParaRPr>
          </a:p>
          <a:p>
            <a:pPr indent="-330200" lvl="0" marL="457200" rtl="0" algn="just">
              <a:lnSpc>
                <a:spcPct val="150000"/>
              </a:lnSpc>
              <a:spcBef>
                <a:spcPts val="1600"/>
              </a:spcBef>
              <a:spcAft>
                <a:spcPts val="0"/>
              </a:spcAft>
              <a:buSzPts val="1600"/>
              <a:buFont typeface="Raleway"/>
              <a:buChar char="❖"/>
            </a:pPr>
            <a:r>
              <a:rPr lang="en-GB" sz="1600">
                <a:latin typeface="Raleway"/>
                <a:ea typeface="Raleway"/>
                <a:cs typeface="Raleway"/>
                <a:sym typeface="Raleway"/>
              </a:rPr>
              <a:t>In this design the links to various pages in the interface design are made to ensure smooth navigation throughout the application</a:t>
            </a:r>
            <a:endParaRPr sz="1600">
              <a:latin typeface="Raleway"/>
              <a:ea typeface="Raleway"/>
              <a:cs typeface="Raleway"/>
              <a:sym typeface="Raleway"/>
            </a:endParaRPr>
          </a:p>
          <a:p>
            <a:pPr indent="-330200" lvl="0" marL="457200" rtl="0" algn="just">
              <a:lnSpc>
                <a:spcPct val="150000"/>
              </a:lnSpc>
              <a:spcBef>
                <a:spcPts val="0"/>
              </a:spcBef>
              <a:spcAft>
                <a:spcPts val="0"/>
              </a:spcAft>
              <a:buSzPts val="1600"/>
              <a:buFont typeface="Raleway"/>
              <a:buChar char="❖"/>
            </a:pPr>
            <a:r>
              <a:rPr lang="en-GB" sz="1600">
                <a:latin typeface="Raleway"/>
                <a:ea typeface="Raleway"/>
                <a:cs typeface="Raleway"/>
                <a:sym typeface="Raleway"/>
              </a:rPr>
              <a:t>The navigation links are built in such a way such that the information between the relevant pages are linked in order.</a:t>
            </a:r>
            <a:endParaRPr sz="1600">
              <a:latin typeface="Raleway"/>
              <a:ea typeface="Raleway"/>
              <a:cs typeface="Raleway"/>
              <a:sym typeface="Raleway"/>
            </a:endParaRPr>
          </a:p>
          <a:p>
            <a:pPr indent="-330200" lvl="0" marL="457200" rtl="0" algn="just">
              <a:lnSpc>
                <a:spcPct val="150000"/>
              </a:lnSpc>
              <a:spcBef>
                <a:spcPts val="0"/>
              </a:spcBef>
              <a:spcAft>
                <a:spcPts val="0"/>
              </a:spcAft>
              <a:buSzPts val="1600"/>
              <a:buFont typeface="Raleway"/>
              <a:buChar char="❖"/>
            </a:pPr>
            <a:r>
              <a:rPr lang="en-GB" sz="1600">
                <a:latin typeface="Raleway"/>
                <a:ea typeface="Raleway"/>
                <a:cs typeface="Raleway"/>
                <a:sym typeface="Raleway"/>
              </a:rPr>
              <a:t>In our project, an existing user can log in and move to his personalized home page or a new user can sign up and easily navigate through pages using the navigation bar, buttons etc.</a:t>
            </a:r>
            <a:endParaRPr sz="1600">
              <a:latin typeface="Raleway"/>
              <a:ea typeface="Raleway"/>
              <a:cs typeface="Raleway"/>
              <a:sym typeface="Raleway"/>
            </a:endParaRPr>
          </a:p>
        </p:txBody>
      </p:sp>
      <p:sp>
        <p:nvSpPr>
          <p:cNvPr id="194" name="Google Shape;194;p21"/>
          <p:cNvSpPr txBox="1"/>
          <p:nvPr>
            <p:ph type="title"/>
          </p:nvPr>
        </p:nvSpPr>
        <p:spPr>
          <a:xfrm>
            <a:off x="653800" y="1926150"/>
            <a:ext cx="3436200" cy="97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SKELETON PLANE</a:t>
            </a:r>
            <a:endParaRPr/>
          </a:p>
          <a:p>
            <a:pPr indent="0" lvl="0" marL="0" rtl="0" algn="l">
              <a:lnSpc>
                <a:spcPct val="115000"/>
              </a:lnSpc>
              <a:spcBef>
                <a:spcPts val="0"/>
              </a:spcBef>
              <a:spcAft>
                <a:spcPts val="0"/>
              </a:spcAft>
              <a:buNone/>
            </a:pPr>
            <a:r>
              <a:rPr lang="en-GB" sz="2400">
                <a:solidFill>
                  <a:schemeClr val="accent1"/>
                </a:solidFill>
              </a:rPr>
              <a:t> NAVIGATION DESIGN</a:t>
            </a:r>
            <a:endParaRPr sz="2400">
              <a:solidFill>
                <a:schemeClr val="accent1"/>
              </a:solidFill>
            </a:endParaRPr>
          </a:p>
          <a:p>
            <a:pPr indent="0" lvl="0" marL="0" rtl="0" algn="ctr">
              <a:spcBef>
                <a:spcPts val="16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7"/>
          <p:cNvSpPr txBox="1"/>
          <p:nvPr>
            <p:ph idx="1" type="body"/>
          </p:nvPr>
        </p:nvSpPr>
        <p:spPr>
          <a:xfrm>
            <a:off x="444475" y="589925"/>
            <a:ext cx="76500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t>SCREENSHOTS</a:t>
            </a:r>
            <a:endParaRPr b="1" sz="2400"/>
          </a:p>
        </p:txBody>
      </p:sp>
      <p:pic>
        <p:nvPicPr>
          <p:cNvPr id="447" name="Google Shape;447;p57"/>
          <p:cNvPicPr preferRelativeResize="0"/>
          <p:nvPr/>
        </p:nvPicPr>
        <p:blipFill>
          <a:blip r:embed="rId3">
            <a:alphaModFix/>
          </a:blip>
          <a:stretch>
            <a:fillRect/>
          </a:stretch>
        </p:blipFill>
        <p:spPr>
          <a:xfrm>
            <a:off x="4672642" y="1379525"/>
            <a:ext cx="4266975" cy="3611575"/>
          </a:xfrm>
          <a:prstGeom prst="rect">
            <a:avLst/>
          </a:prstGeom>
          <a:noFill/>
          <a:ln>
            <a:noFill/>
          </a:ln>
        </p:spPr>
      </p:pic>
      <p:pic>
        <p:nvPicPr>
          <p:cNvPr id="448" name="Google Shape;448;p57"/>
          <p:cNvPicPr preferRelativeResize="0"/>
          <p:nvPr/>
        </p:nvPicPr>
        <p:blipFill>
          <a:blip r:embed="rId4">
            <a:alphaModFix/>
          </a:blip>
          <a:stretch>
            <a:fillRect/>
          </a:stretch>
        </p:blipFill>
        <p:spPr>
          <a:xfrm>
            <a:off x="152400" y="1379525"/>
            <a:ext cx="4367849" cy="36115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8"/>
          <p:cNvSpPr txBox="1"/>
          <p:nvPr>
            <p:ph idx="1" type="body"/>
          </p:nvPr>
        </p:nvSpPr>
        <p:spPr>
          <a:xfrm>
            <a:off x="444475" y="589925"/>
            <a:ext cx="76500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t>SCREENSHOTS</a:t>
            </a:r>
            <a:endParaRPr b="1" sz="2400"/>
          </a:p>
        </p:txBody>
      </p:sp>
      <p:pic>
        <p:nvPicPr>
          <p:cNvPr id="454" name="Google Shape;454;p58"/>
          <p:cNvPicPr preferRelativeResize="0"/>
          <p:nvPr/>
        </p:nvPicPr>
        <p:blipFill>
          <a:blip r:embed="rId3">
            <a:alphaModFix/>
          </a:blip>
          <a:stretch>
            <a:fillRect/>
          </a:stretch>
        </p:blipFill>
        <p:spPr>
          <a:xfrm>
            <a:off x="312550" y="1413025"/>
            <a:ext cx="4259451" cy="3611574"/>
          </a:xfrm>
          <a:prstGeom prst="rect">
            <a:avLst/>
          </a:prstGeom>
          <a:noFill/>
          <a:ln>
            <a:noFill/>
          </a:ln>
        </p:spPr>
      </p:pic>
      <p:pic>
        <p:nvPicPr>
          <p:cNvPr id="455" name="Google Shape;455;p58"/>
          <p:cNvPicPr preferRelativeResize="0"/>
          <p:nvPr/>
        </p:nvPicPr>
        <p:blipFill>
          <a:blip r:embed="rId4">
            <a:alphaModFix/>
          </a:blip>
          <a:stretch>
            <a:fillRect/>
          </a:stretch>
        </p:blipFill>
        <p:spPr>
          <a:xfrm>
            <a:off x="4724401" y="1379525"/>
            <a:ext cx="4254857" cy="36115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9"/>
          <p:cNvSpPr txBox="1"/>
          <p:nvPr>
            <p:ph idx="1" type="body"/>
          </p:nvPr>
        </p:nvSpPr>
        <p:spPr>
          <a:xfrm>
            <a:off x="444475" y="589925"/>
            <a:ext cx="76500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t>SCREENSHOTS</a:t>
            </a:r>
            <a:endParaRPr b="1" sz="2400"/>
          </a:p>
        </p:txBody>
      </p:sp>
      <p:pic>
        <p:nvPicPr>
          <p:cNvPr id="461" name="Google Shape;461;p59"/>
          <p:cNvPicPr preferRelativeResize="0"/>
          <p:nvPr/>
        </p:nvPicPr>
        <p:blipFill>
          <a:blip r:embed="rId3">
            <a:alphaModFix/>
          </a:blip>
          <a:stretch>
            <a:fillRect/>
          </a:stretch>
        </p:blipFill>
        <p:spPr>
          <a:xfrm>
            <a:off x="554225" y="1713250"/>
            <a:ext cx="3532525" cy="2937800"/>
          </a:xfrm>
          <a:prstGeom prst="rect">
            <a:avLst/>
          </a:prstGeom>
          <a:noFill/>
          <a:ln>
            <a:noFill/>
          </a:ln>
        </p:spPr>
      </p:pic>
      <p:pic>
        <p:nvPicPr>
          <p:cNvPr id="462" name="Google Shape;462;p59"/>
          <p:cNvPicPr preferRelativeResize="0"/>
          <p:nvPr/>
        </p:nvPicPr>
        <p:blipFill rotWithShape="1">
          <a:blip r:embed="rId4">
            <a:alphaModFix/>
          </a:blip>
          <a:srcRect b="0" l="0" r="0" t="-2030"/>
          <a:stretch/>
        </p:blipFill>
        <p:spPr>
          <a:xfrm>
            <a:off x="4280975" y="750475"/>
            <a:ext cx="4700251" cy="40062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0"/>
          <p:cNvSpPr txBox="1"/>
          <p:nvPr>
            <p:ph idx="1" type="body"/>
          </p:nvPr>
        </p:nvSpPr>
        <p:spPr>
          <a:xfrm>
            <a:off x="444475" y="589925"/>
            <a:ext cx="76500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t>SCREENSHOTS</a:t>
            </a:r>
            <a:endParaRPr b="1" sz="2400"/>
          </a:p>
        </p:txBody>
      </p:sp>
      <p:pic>
        <p:nvPicPr>
          <p:cNvPr id="468" name="Google Shape;468;p60"/>
          <p:cNvPicPr preferRelativeResize="0"/>
          <p:nvPr/>
        </p:nvPicPr>
        <p:blipFill>
          <a:blip r:embed="rId3">
            <a:alphaModFix/>
          </a:blip>
          <a:stretch>
            <a:fillRect/>
          </a:stretch>
        </p:blipFill>
        <p:spPr>
          <a:xfrm>
            <a:off x="152400" y="1379525"/>
            <a:ext cx="4419602" cy="3405968"/>
          </a:xfrm>
          <a:prstGeom prst="rect">
            <a:avLst/>
          </a:prstGeom>
          <a:noFill/>
          <a:ln>
            <a:noFill/>
          </a:ln>
        </p:spPr>
      </p:pic>
      <p:pic>
        <p:nvPicPr>
          <p:cNvPr id="469" name="Google Shape;469;p60"/>
          <p:cNvPicPr preferRelativeResize="0"/>
          <p:nvPr/>
        </p:nvPicPr>
        <p:blipFill>
          <a:blip r:embed="rId4">
            <a:alphaModFix/>
          </a:blip>
          <a:stretch>
            <a:fillRect/>
          </a:stretch>
        </p:blipFill>
        <p:spPr>
          <a:xfrm>
            <a:off x="4724402" y="1379525"/>
            <a:ext cx="4233468" cy="36115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1"/>
          <p:cNvSpPr txBox="1"/>
          <p:nvPr>
            <p:ph idx="1" type="body"/>
          </p:nvPr>
        </p:nvSpPr>
        <p:spPr>
          <a:xfrm>
            <a:off x="444475" y="589925"/>
            <a:ext cx="76500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t>SCREENSHOTS</a:t>
            </a:r>
            <a:endParaRPr b="1" sz="2400"/>
          </a:p>
        </p:txBody>
      </p:sp>
      <p:pic>
        <p:nvPicPr>
          <p:cNvPr id="475" name="Google Shape;475;p61"/>
          <p:cNvPicPr preferRelativeResize="0"/>
          <p:nvPr/>
        </p:nvPicPr>
        <p:blipFill>
          <a:blip r:embed="rId3">
            <a:alphaModFix/>
          </a:blip>
          <a:stretch>
            <a:fillRect/>
          </a:stretch>
        </p:blipFill>
        <p:spPr>
          <a:xfrm>
            <a:off x="152400" y="1379525"/>
            <a:ext cx="4419601" cy="3437468"/>
          </a:xfrm>
          <a:prstGeom prst="rect">
            <a:avLst/>
          </a:prstGeom>
          <a:noFill/>
          <a:ln>
            <a:noFill/>
          </a:ln>
        </p:spPr>
      </p:pic>
      <p:pic>
        <p:nvPicPr>
          <p:cNvPr id="476" name="Google Shape;476;p61"/>
          <p:cNvPicPr preferRelativeResize="0"/>
          <p:nvPr/>
        </p:nvPicPr>
        <p:blipFill>
          <a:blip r:embed="rId4">
            <a:alphaModFix/>
          </a:blip>
          <a:stretch>
            <a:fillRect/>
          </a:stretch>
        </p:blipFill>
        <p:spPr>
          <a:xfrm>
            <a:off x="4724401" y="1379525"/>
            <a:ext cx="4201221" cy="36115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2"/>
          <p:cNvSpPr txBox="1"/>
          <p:nvPr>
            <p:ph idx="1" type="body"/>
          </p:nvPr>
        </p:nvSpPr>
        <p:spPr>
          <a:xfrm>
            <a:off x="444475" y="589925"/>
            <a:ext cx="7650000" cy="63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t>SCREENSHOTS</a:t>
            </a:r>
            <a:endParaRPr b="1" sz="2400"/>
          </a:p>
        </p:txBody>
      </p:sp>
      <p:pic>
        <p:nvPicPr>
          <p:cNvPr id="482" name="Google Shape;482;p62"/>
          <p:cNvPicPr preferRelativeResize="0"/>
          <p:nvPr/>
        </p:nvPicPr>
        <p:blipFill>
          <a:blip r:embed="rId3">
            <a:alphaModFix/>
          </a:blip>
          <a:stretch>
            <a:fillRect/>
          </a:stretch>
        </p:blipFill>
        <p:spPr>
          <a:xfrm>
            <a:off x="152400" y="1379525"/>
            <a:ext cx="4207346" cy="3611575"/>
          </a:xfrm>
          <a:prstGeom prst="rect">
            <a:avLst/>
          </a:prstGeom>
          <a:noFill/>
          <a:ln>
            <a:noFill/>
          </a:ln>
        </p:spPr>
      </p:pic>
      <p:pic>
        <p:nvPicPr>
          <p:cNvPr id="483" name="Google Shape;483;p62"/>
          <p:cNvPicPr preferRelativeResize="0"/>
          <p:nvPr/>
        </p:nvPicPr>
        <p:blipFill>
          <a:blip r:embed="rId4">
            <a:alphaModFix/>
          </a:blip>
          <a:stretch>
            <a:fillRect/>
          </a:stretch>
        </p:blipFill>
        <p:spPr>
          <a:xfrm>
            <a:off x="4512146" y="1379525"/>
            <a:ext cx="4197359" cy="36115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63"/>
          <p:cNvSpPr txBox="1"/>
          <p:nvPr>
            <p:ph type="ctrTitle"/>
          </p:nvPr>
        </p:nvSpPr>
        <p:spPr>
          <a:xfrm>
            <a:off x="729450" y="1322450"/>
            <a:ext cx="7688100" cy="8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
        <p:nvSpPr>
          <p:cNvPr id="489" name="Google Shape;489;p63"/>
          <p:cNvSpPr txBox="1"/>
          <p:nvPr/>
        </p:nvSpPr>
        <p:spPr>
          <a:xfrm>
            <a:off x="892725" y="2143550"/>
            <a:ext cx="3465000" cy="13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Harsh Shah			001400289</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Ronak Parkhiya		001491072</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Mounika Nalla		001063351</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Ananya Yadav                      001417069</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Debashree                             001448112</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Bhattacharjee</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2"/>
          <p:cNvSpPr txBox="1"/>
          <p:nvPr>
            <p:ph idx="2" type="body"/>
          </p:nvPr>
        </p:nvSpPr>
        <p:spPr>
          <a:xfrm>
            <a:off x="4652925" y="67825"/>
            <a:ext cx="4400100" cy="5143500"/>
          </a:xfrm>
          <a:prstGeom prst="rect">
            <a:avLst/>
          </a:prstGeom>
        </p:spPr>
        <p:txBody>
          <a:bodyPr anchorCtr="0" anchor="t" bIns="91425" lIns="91425" spcFirstLastPara="1" rIns="91425" wrap="square" tIns="91425">
            <a:noAutofit/>
          </a:bodyPr>
          <a:lstStyle/>
          <a:p>
            <a:pPr indent="0" lvl="0" marL="914400" rtl="0" algn="just">
              <a:lnSpc>
                <a:spcPct val="150000"/>
              </a:lnSpc>
              <a:spcBef>
                <a:spcPts val="0"/>
              </a:spcBef>
              <a:spcAft>
                <a:spcPts val="0"/>
              </a:spcAft>
              <a:buNone/>
            </a:pPr>
            <a:r>
              <a:t/>
            </a:r>
            <a:endParaRPr sz="1600">
              <a:latin typeface="Raleway"/>
              <a:ea typeface="Raleway"/>
              <a:cs typeface="Raleway"/>
              <a:sym typeface="Raleway"/>
            </a:endParaRPr>
          </a:p>
          <a:p>
            <a:pPr indent="-330200" lvl="0" marL="457200" rtl="0" algn="just">
              <a:lnSpc>
                <a:spcPct val="150000"/>
              </a:lnSpc>
              <a:spcBef>
                <a:spcPts val="1600"/>
              </a:spcBef>
              <a:spcAft>
                <a:spcPts val="0"/>
              </a:spcAft>
              <a:buSzPts val="1600"/>
              <a:buFont typeface="Raleway"/>
              <a:buChar char="❖"/>
            </a:pPr>
            <a:r>
              <a:rPr lang="en-GB" sz="1600">
                <a:latin typeface="Raleway"/>
                <a:ea typeface="Raleway"/>
                <a:cs typeface="Raleway"/>
                <a:sym typeface="Raleway"/>
              </a:rPr>
              <a:t>In this design , the content that the site deals with is laid out based on the way we want the user to navigate across the pages of the site.</a:t>
            </a:r>
            <a:endParaRPr sz="1600">
              <a:latin typeface="Raleway"/>
              <a:ea typeface="Raleway"/>
              <a:cs typeface="Raleway"/>
              <a:sym typeface="Raleway"/>
            </a:endParaRPr>
          </a:p>
          <a:p>
            <a:pPr indent="-330200" lvl="0" marL="457200" rtl="0" algn="just">
              <a:lnSpc>
                <a:spcPct val="150000"/>
              </a:lnSpc>
              <a:spcBef>
                <a:spcPts val="0"/>
              </a:spcBef>
              <a:spcAft>
                <a:spcPts val="0"/>
              </a:spcAft>
              <a:buSzPts val="1600"/>
              <a:buFont typeface="Raleway"/>
              <a:buChar char="❖"/>
            </a:pPr>
            <a:r>
              <a:rPr lang="en-GB" sz="1600">
                <a:latin typeface="Raleway"/>
                <a:ea typeface="Raleway"/>
                <a:cs typeface="Raleway"/>
                <a:sym typeface="Raleway"/>
              </a:rPr>
              <a:t>In our project, an existing user has the provision of having going through his  personalized content throughout the application. </a:t>
            </a:r>
            <a:endParaRPr sz="1600">
              <a:latin typeface="Raleway"/>
              <a:ea typeface="Raleway"/>
              <a:cs typeface="Raleway"/>
              <a:sym typeface="Raleway"/>
            </a:endParaRPr>
          </a:p>
        </p:txBody>
      </p:sp>
      <p:sp>
        <p:nvSpPr>
          <p:cNvPr id="200" name="Google Shape;200;p22"/>
          <p:cNvSpPr txBox="1"/>
          <p:nvPr>
            <p:ph type="title"/>
          </p:nvPr>
        </p:nvSpPr>
        <p:spPr>
          <a:xfrm>
            <a:off x="363000" y="1928250"/>
            <a:ext cx="3820200" cy="16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SKELETON PLANE</a:t>
            </a:r>
            <a:endParaRPr/>
          </a:p>
          <a:p>
            <a:pPr indent="0" lvl="0" marL="0" rtl="0" algn="ctr">
              <a:lnSpc>
                <a:spcPct val="115000"/>
              </a:lnSpc>
              <a:spcBef>
                <a:spcPts val="0"/>
              </a:spcBef>
              <a:spcAft>
                <a:spcPts val="0"/>
              </a:spcAft>
              <a:buNone/>
            </a:pPr>
            <a:r>
              <a:rPr lang="en-GB" sz="2400">
                <a:solidFill>
                  <a:schemeClr val="accent1"/>
                </a:solidFill>
              </a:rPr>
              <a:t>INFORMATION DESIGN</a:t>
            </a:r>
            <a:endParaRPr sz="2400">
              <a:solidFill>
                <a:schemeClr val="accent1"/>
              </a:solidFill>
            </a:endParaRPr>
          </a:p>
          <a:p>
            <a:pPr indent="0" lvl="0" marL="0" rtl="0" algn="ctr">
              <a:spcBef>
                <a:spcPts val="16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3"/>
          <p:cNvPicPr preferRelativeResize="0"/>
          <p:nvPr/>
        </p:nvPicPr>
        <p:blipFill>
          <a:blip r:embed="rId3">
            <a:alphaModFix/>
          </a:blip>
          <a:stretch>
            <a:fillRect/>
          </a:stretch>
        </p:blipFill>
        <p:spPr>
          <a:xfrm>
            <a:off x="533400" y="152400"/>
            <a:ext cx="7843951"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635850" y="1770900"/>
            <a:ext cx="3300900" cy="5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SURFACE PLANE      </a:t>
            </a:r>
            <a:endParaRPr sz="2400">
              <a:solidFill>
                <a:srgbClr val="666666"/>
              </a:solidFill>
            </a:endParaRPr>
          </a:p>
        </p:txBody>
      </p:sp>
      <p:sp>
        <p:nvSpPr>
          <p:cNvPr id="211" name="Google Shape;211;p24"/>
          <p:cNvSpPr txBox="1"/>
          <p:nvPr>
            <p:ph idx="1" type="subTitle"/>
          </p:nvPr>
        </p:nvSpPr>
        <p:spPr>
          <a:xfrm>
            <a:off x="109350" y="3161525"/>
            <a:ext cx="4353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Raleway"/>
                <a:ea typeface="Raleway"/>
                <a:cs typeface="Raleway"/>
                <a:sym typeface="Raleway"/>
              </a:rPr>
              <a:t> </a:t>
            </a:r>
            <a:r>
              <a:rPr b="1" lang="en-GB" sz="1800">
                <a:latin typeface="Raleway"/>
                <a:ea typeface="Raleway"/>
                <a:cs typeface="Raleway"/>
                <a:sym typeface="Raleway"/>
              </a:rPr>
              <a:t>“ Picture is worth a thousand words”</a:t>
            </a:r>
            <a:endParaRPr b="1" sz="1800">
              <a:latin typeface="Raleway"/>
              <a:ea typeface="Raleway"/>
              <a:cs typeface="Raleway"/>
              <a:sym typeface="Raleway"/>
            </a:endParaRPr>
          </a:p>
        </p:txBody>
      </p:sp>
      <p:sp>
        <p:nvSpPr>
          <p:cNvPr id="212" name="Google Shape;212;p24"/>
          <p:cNvSpPr txBox="1"/>
          <p:nvPr>
            <p:ph idx="2" type="body"/>
          </p:nvPr>
        </p:nvSpPr>
        <p:spPr>
          <a:xfrm>
            <a:off x="4697525" y="282450"/>
            <a:ext cx="4296300" cy="4780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Raleway"/>
              <a:buChar char="❖"/>
            </a:pPr>
            <a:r>
              <a:rPr lang="en-GB" sz="1600">
                <a:latin typeface="Raleway"/>
                <a:ea typeface="Raleway"/>
                <a:cs typeface="Raleway"/>
                <a:sym typeface="Raleway"/>
              </a:rPr>
              <a:t>This is the  top most plane where the visual presentation of the site is looked into</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en-GB" sz="1600">
                <a:latin typeface="Raleway"/>
                <a:ea typeface="Raleway"/>
                <a:cs typeface="Raleway"/>
                <a:sym typeface="Raleway"/>
              </a:rPr>
              <a:t>All the content from the skeleton plane is arranged in a way such that it makes the content of the website relevant and serves user needs</a:t>
            </a:r>
            <a:endParaRPr sz="1600">
              <a:latin typeface="Raleway"/>
              <a:ea typeface="Raleway"/>
              <a:cs typeface="Raleway"/>
              <a:sym typeface="Raleway"/>
            </a:endParaRPr>
          </a:p>
          <a:p>
            <a:pPr indent="-330200" lvl="0" marL="457200" rtl="0" algn="l">
              <a:lnSpc>
                <a:spcPct val="150000"/>
              </a:lnSpc>
              <a:spcBef>
                <a:spcPts val="0"/>
              </a:spcBef>
              <a:spcAft>
                <a:spcPts val="0"/>
              </a:spcAft>
              <a:buSzPts val="1600"/>
              <a:buFont typeface="Raleway"/>
              <a:buChar char="❖"/>
            </a:pPr>
            <a:r>
              <a:rPr lang="en-GB" sz="1600">
                <a:latin typeface="Raleway"/>
                <a:ea typeface="Raleway"/>
                <a:cs typeface="Raleway"/>
                <a:sym typeface="Raleway"/>
              </a:rPr>
              <a:t>Various aspects of Sensory Design is incorporated in the project which include concepts of  Google Material Design,Google Material Icons and effective Typography .</a:t>
            </a:r>
            <a:endParaRPr sz="1600">
              <a:latin typeface="Raleway"/>
              <a:ea typeface="Raleway"/>
              <a:cs typeface="Raleway"/>
              <a:sym typeface="Raleway"/>
            </a:endParaRPr>
          </a:p>
          <a:p>
            <a:pPr indent="0" lvl="0" marL="0" rtl="0" algn="l">
              <a:spcBef>
                <a:spcPts val="1600"/>
              </a:spcBef>
              <a:spcAft>
                <a:spcPts val="1600"/>
              </a:spcAft>
              <a:buNone/>
            </a:pPr>
            <a:r>
              <a:rPr lang="en-GB" sz="1600">
                <a:latin typeface="Raleway"/>
                <a:ea typeface="Raleway"/>
                <a:cs typeface="Raleway"/>
                <a:sym typeface="Raleway"/>
              </a:rPr>
              <a:t>  </a:t>
            </a:r>
            <a:endParaRPr sz="1600">
              <a:latin typeface="Raleway"/>
              <a:ea typeface="Raleway"/>
              <a:cs typeface="Raleway"/>
              <a:sym typeface="Raleway"/>
            </a:endParaRPr>
          </a:p>
        </p:txBody>
      </p:sp>
      <p:sp>
        <p:nvSpPr>
          <p:cNvPr id="213" name="Google Shape;213;p24"/>
          <p:cNvSpPr txBox="1"/>
          <p:nvPr/>
        </p:nvSpPr>
        <p:spPr>
          <a:xfrm>
            <a:off x="813300" y="2305125"/>
            <a:ext cx="29094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666666"/>
                </a:solidFill>
                <a:latin typeface="Raleway"/>
                <a:ea typeface="Raleway"/>
                <a:cs typeface="Raleway"/>
                <a:sym typeface="Raleway"/>
              </a:rPr>
              <a:t>SENSORY DESIGN</a:t>
            </a:r>
            <a:endParaRPr b="1" sz="2400">
              <a:solidFill>
                <a:srgbClr val="666666"/>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25"/>
          <p:cNvPicPr preferRelativeResize="0"/>
          <p:nvPr/>
        </p:nvPicPr>
        <p:blipFill>
          <a:blip r:embed="rId3">
            <a:alphaModFix/>
          </a:blip>
          <a:stretch>
            <a:fillRect/>
          </a:stretch>
        </p:blipFill>
        <p:spPr>
          <a:xfrm>
            <a:off x="76200" y="609600"/>
            <a:ext cx="8839202" cy="363850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Google Material Design</a:t>
            </a:r>
            <a:endParaRPr/>
          </a:p>
        </p:txBody>
      </p:sp>
      <p:sp>
        <p:nvSpPr>
          <p:cNvPr id="224" name="Google Shape;224;p26"/>
          <p:cNvSpPr txBox="1"/>
          <p:nvPr>
            <p:ph idx="1" type="body"/>
          </p:nvPr>
        </p:nvSpPr>
        <p:spPr>
          <a:xfrm>
            <a:off x="729450" y="1265300"/>
            <a:ext cx="7688700" cy="37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Google Material Design is a visual language that synthesizes the classic principles of good design with innovation of technology and science which help our application for conforming to the norms of a uniform User Interface design highlighting each essential aspect of the product design.</a:t>
            </a:r>
            <a:endParaRPr b="1"/>
          </a:p>
          <a:p>
            <a:pPr indent="0" lvl="0" marL="0" rtl="0" algn="l">
              <a:spcBef>
                <a:spcPts val="1600"/>
              </a:spcBef>
              <a:spcAft>
                <a:spcPts val="0"/>
              </a:spcAft>
              <a:buNone/>
            </a:pPr>
            <a:r>
              <a:rPr b="1" lang="en-GB"/>
              <a:t>Uniformity</a:t>
            </a:r>
            <a:r>
              <a:rPr lang="en-GB"/>
              <a:t>: An overall uniform presentation of background content is used so that any user while navigating from one screen to another sees that the content is uniform and more focused on the information the user is looking for.</a:t>
            </a:r>
            <a:endParaRPr/>
          </a:p>
          <a:p>
            <a:pPr indent="0" lvl="0" marL="0" rtl="0" algn="l">
              <a:spcBef>
                <a:spcPts val="1600"/>
              </a:spcBef>
              <a:spcAft>
                <a:spcPts val="0"/>
              </a:spcAft>
              <a:buNone/>
            </a:pPr>
            <a:r>
              <a:rPr b="1" lang="en-GB"/>
              <a:t>Bold Graphic, Intentional</a:t>
            </a:r>
            <a:r>
              <a:rPr lang="en-GB"/>
              <a:t> : 3-4 colors have been used throughout the application and headings, buttons, popups and important information have been bold and has a uniform size of 24 or 28 with color #00C8F8</a:t>
            </a:r>
            <a:endParaRPr/>
          </a:p>
          <a:p>
            <a:pPr indent="0" lvl="0" marL="0" rtl="0" algn="l">
              <a:spcBef>
                <a:spcPts val="1600"/>
              </a:spcBef>
              <a:spcAft>
                <a:spcPts val="0"/>
              </a:spcAft>
              <a:buNone/>
            </a:pPr>
            <a:r>
              <a:rPr b="1" lang="en-GB"/>
              <a:t>Brand Identity</a:t>
            </a:r>
            <a:r>
              <a:rPr lang="en-GB"/>
              <a:t> : We have used Google material icons and UI patterns which gives it a brand identity and adheres to uniformity. Usage of appropriate icon, font and color have helped us achieve a uniform</a:t>
            </a:r>
            <a:r>
              <a:rPr lang="en-GB"/>
              <a:t> </a:t>
            </a:r>
            <a:r>
              <a:rPr lang="en-GB"/>
              <a:t>logo</a:t>
            </a:r>
            <a:endParaRPr/>
          </a:p>
          <a:p>
            <a:pPr indent="0" lvl="0" marL="0" rtl="0" algn="l">
              <a:spcBef>
                <a:spcPts val="1600"/>
              </a:spcBef>
              <a:spcAft>
                <a:spcPts val="1600"/>
              </a:spcAft>
              <a:buNone/>
            </a:pPr>
            <a:r>
              <a:rPr b="1" i="1" lang="en-GB"/>
              <a:t>Google Material icons, UI patterns, calendar picker, time picker, input stepper, charts, pop up boxes, radio button groups, labels etc. have been used throughout the application</a:t>
            </a:r>
            <a:endParaRPr b="1" i="1"/>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